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2.xml" ContentType="application/vnd.openxmlformats-officedocument.theme+xml"/>
  <Override PartName="/ppt/tags/tag10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1.xml" ContentType="application/vnd.openxmlformats-officedocument.presentationml.tags+xml"/>
  <Override PartName="/ppt/notesSlides/notesSlide3.xml" ContentType="application/vnd.openxmlformats-officedocument.presentationml.notesSlide+xml"/>
  <Override PartName="/ppt/tags/tag12.xml" ContentType="application/vnd.openxmlformats-officedocument.presentationml.tags+xml"/>
  <Override PartName="/ppt/notesSlides/notesSlide4.xml" ContentType="application/vnd.openxmlformats-officedocument.presentationml.notesSlide+xml"/>
  <Override PartName="/ppt/tags/tag13.xml" ContentType="application/vnd.openxmlformats-officedocument.presentationml.tags+xml"/>
  <Override PartName="/ppt/notesSlides/notesSlide5.xml" ContentType="application/vnd.openxmlformats-officedocument.presentationml.notesSlide+xml"/>
  <Override PartName="/ppt/tags/tag14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15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16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tags/tag17.xml" ContentType="application/vnd.openxmlformats-officedocument.presentationml.tags+xml"/>
  <Override PartName="/ppt/notesSlides/notesSlide14.xml" ContentType="application/vnd.openxmlformats-officedocument.presentationml.notesSlide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notesSlides/notesSlide15.xml" ContentType="application/vnd.openxmlformats-officedocument.presentationml.notesSlide+xml"/>
  <Override PartName="/ppt/tags/tag20.xml" ContentType="application/vnd.openxmlformats-officedocument.presentationml.tags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2"/>
  </p:notesMasterIdLst>
  <p:sldIdLst>
    <p:sldId id="272" r:id="rId2"/>
    <p:sldId id="455" r:id="rId3"/>
    <p:sldId id="452" r:id="rId4"/>
    <p:sldId id="387" r:id="rId5"/>
    <p:sldId id="260" r:id="rId6"/>
    <p:sldId id="406" r:id="rId7"/>
    <p:sldId id="434" r:id="rId8"/>
    <p:sldId id="435" r:id="rId9"/>
    <p:sldId id="436" r:id="rId10"/>
    <p:sldId id="437" r:id="rId11"/>
    <p:sldId id="373" r:id="rId12"/>
    <p:sldId id="438" r:id="rId13"/>
    <p:sldId id="439" r:id="rId14"/>
    <p:sldId id="289" r:id="rId15"/>
    <p:sldId id="433" r:id="rId16"/>
    <p:sldId id="440" r:id="rId17"/>
    <p:sldId id="441" r:id="rId18"/>
    <p:sldId id="281" r:id="rId19"/>
    <p:sldId id="443" r:id="rId20"/>
    <p:sldId id="445" r:id="rId21"/>
    <p:sldId id="453" r:id="rId22"/>
    <p:sldId id="454" r:id="rId23"/>
    <p:sldId id="442" r:id="rId24"/>
    <p:sldId id="408" r:id="rId25"/>
    <p:sldId id="410" r:id="rId26"/>
    <p:sldId id="450" r:id="rId27"/>
    <p:sldId id="409" r:id="rId28"/>
    <p:sldId id="446" r:id="rId29"/>
    <p:sldId id="447" r:id="rId30"/>
    <p:sldId id="448" r:id="rId31"/>
    <p:sldId id="411" r:id="rId32"/>
    <p:sldId id="412" r:id="rId33"/>
    <p:sldId id="429" r:id="rId34"/>
    <p:sldId id="430" r:id="rId35"/>
    <p:sldId id="328" r:id="rId36"/>
    <p:sldId id="456" r:id="rId37"/>
    <p:sldId id="399" r:id="rId38"/>
    <p:sldId id="451" r:id="rId39"/>
    <p:sldId id="267" r:id="rId40"/>
    <p:sldId id="268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791"/>
    <p:restoredTop sz="94662"/>
  </p:normalViewPr>
  <p:slideViewPr>
    <p:cSldViewPr snapToGrid="0" snapToObjects="1">
      <p:cViewPr varScale="1">
        <p:scale>
          <a:sx n="157" d="100"/>
          <a:sy n="157" d="100"/>
        </p:scale>
        <p:origin x="288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3" d="100"/>
          <a:sy n="83" d="100"/>
        </p:scale>
        <p:origin x="3680" y="2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76EE29-1A90-1146-96FE-FD5979F1AFC2}" type="datetimeFigureOut">
              <a:rPr lang="en-US" smtClean="0"/>
              <a:t>6/10/20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C35FC3-32BC-8944-9A93-91001972BA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7225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FFCFF5-268C-450A-90CA-A9303B69089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5418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FFCFF5-268C-450A-90CA-A9303B69089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9940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FFCFF5-268C-450A-90CA-A9303B69089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4312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FFCFF5-268C-450A-90CA-A9303B69089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0476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FFCFF5-268C-450A-90CA-A9303B69089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4640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FFCFF5-268C-450A-90CA-A9303B69089F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8497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FFCFF5-268C-450A-90CA-A9303B69089F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86449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FFCFF5-268C-450A-90CA-A9303B69089F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424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FFCFF5-268C-450A-90CA-A9303B69089F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709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FFCFF5-268C-450A-90CA-A9303B69089F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0129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FFCFF5-268C-450A-90CA-A9303B69089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48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FFCFF5-268C-450A-90CA-A9303B69089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0187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FFCFF5-268C-450A-90CA-A9303B69089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39056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FFCFF5-268C-450A-90CA-A9303B69089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3226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FFCFF5-268C-450A-90CA-A9303B69089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42245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FFCFF5-268C-450A-90CA-A9303B69089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7929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FFCFF5-268C-450A-90CA-A9303B69089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2196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FFCFF5-268C-450A-90CA-A9303B69089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9293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Relationship Id="rId4" Type="http://schemas.openxmlformats.org/officeDocument/2006/relationships/image" Target="../media/image2.png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36111-0DD0-A649-B175-0A587936DD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E68248-0D13-4E44-85BD-5DC725267D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E92126-B2ED-FD4E-998D-F1C3F7013C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8553D-62A4-B94A-B303-E17560B89933}" type="datetimeFigureOut">
              <a:rPr lang="en-US" smtClean="0"/>
              <a:t>6/10/20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4EC454-980A-1648-A618-DD632B091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5B79D3-ADA7-AF41-B539-FA750F146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83873-0113-8245-97F4-C750E410A2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0961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429A9-A6BA-A04E-B795-D3A7A9E344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1669CD-016E-E141-A822-51BA5DC70F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82BA74-34F8-A643-885D-AC8A1C56A6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8553D-62A4-B94A-B303-E17560B89933}" type="datetimeFigureOut">
              <a:rPr lang="en-US" smtClean="0"/>
              <a:t>6/10/20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0EFD8D-9A2F-864A-B70D-30533796EF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8FE312-791F-CB4F-B0A3-83FE86A6A4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83873-0113-8245-97F4-C750E410A2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5305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333493E-6CB0-F64F-A4C7-59050567E5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F30D027-B634-0E47-BDC7-6233A82438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C9491E-479F-D743-88BE-9AEA3E3951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8553D-62A4-B94A-B303-E17560B89933}" type="datetimeFigureOut">
              <a:rPr lang="en-US" smtClean="0"/>
              <a:t>6/10/20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830D22-C2D7-7149-AE7F-B1489024C3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E203F8-FCFA-E444-A660-57DFF2FC4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83873-0113-8245-97F4-C750E410A2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3707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1-Course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429"/>
          <a:stretch/>
        </p:blipFill>
        <p:spPr>
          <a:xfrm>
            <a:off x="43543" y="2514600"/>
            <a:ext cx="12192000" cy="4343400"/>
          </a:xfrm>
          <a:prstGeom prst="rect">
            <a:avLst/>
          </a:prstGeom>
        </p:spPr>
      </p:pic>
      <p:sp>
        <p:nvSpPr>
          <p:cNvPr id="14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616458" y="2209803"/>
            <a:ext cx="11046177" cy="74898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267" b="1" baseline="0">
                <a:solidFill>
                  <a:srgbClr val="0099CC"/>
                </a:solidFill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4" indent="0">
              <a:buNone/>
              <a:defRPr/>
            </a:lvl4pPr>
            <a:lvl5pPr marL="2438339" indent="0">
              <a:buNone/>
              <a:defRPr/>
            </a:lvl5pPr>
          </a:lstStyle>
          <a:p>
            <a:pPr lvl="0"/>
            <a:r>
              <a:rPr lang="en-US" dirty="0"/>
              <a:t>Course Title</a:t>
            </a:r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812805" y="3657600"/>
            <a:ext cx="10507873" cy="446088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400" baseline="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Sub Topic Title</a:t>
            </a: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192"/>
          <a:stretch/>
        </p:blipFill>
        <p:spPr>
          <a:xfrm>
            <a:off x="4286201" y="4038600"/>
            <a:ext cx="7891289" cy="2839093"/>
          </a:xfrm>
          <a:prstGeom prst="rect">
            <a:avLst/>
          </a:prstGeom>
        </p:spPr>
      </p:pic>
      <p:cxnSp>
        <p:nvCxnSpPr>
          <p:cNvPr id="24" name="Straight Connector 23"/>
          <p:cNvCxnSpPr/>
          <p:nvPr userDrawn="1"/>
        </p:nvCxnSpPr>
        <p:spPr>
          <a:xfrm>
            <a:off x="812805" y="3505200"/>
            <a:ext cx="10507873" cy="0"/>
          </a:xfrm>
          <a:prstGeom prst="line">
            <a:avLst/>
          </a:prstGeom>
          <a:ln w="6350" cmpd="sng">
            <a:gradFill flip="none" rotWithShape="1">
              <a:gsLst>
                <a:gs pos="0">
                  <a:srgbClr val="0099FF"/>
                </a:gs>
                <a:gs pos="100000">
                  <a:srgbClr val="008000"/>
                </a:gs>
              </a:gsLst>
              <a:lin ang="0" scaled="1"/>
              <a:tileRect/>
            </a:gradFill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50" name="Picture 2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4400" y="279401"/>
            <a:ext cx="3242733" cy="9101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081991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3_Terminal Objec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97785" y="330261"/>
            <a:ext cx="11186220" cy="607259"/>
          </a:xfrm>
          <a:prstGeom prst="rect">
            <a:avLst/>
          </a:prstGeom>
        </p:spPr>
        <p:txBody>
          <a:bodyPr/>
          <a:lstStyle>
            <a:lvl1pPr>
              <a:defRPr sz="2667" b="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Terminal Objective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508000" y="1137831"/>
            <a:ext cx="11176000" cy="46228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>
              <a:buNone/>
              <a:defRPr sz="3733" baseline="0">
                <a:solidFill>
                  <a:schemeClr val="bg2"/>
                </a:solidFill>
              </a:defRPr>
            </a:lvl1pPr>
            <a:lvl2pPr marL="304792" indent="-302676">
              <a:buClr>
                <a:schemeClr val="accent2"/>
              </a:buClr>
              <a:buFont typeface="Arial"/>
              <a:buChar char="•"/>
              <a:defRPr sz="3200">
                <a:solidFill>
                  <a:schemeClr val="bg2"/>
                </a:solidFill>
              </a:defRPr>
            </a:lvl2pPr>
            <a:lvl3pPr marL="383108" indent="-222245">
              <a:buClr>
                <a:schemeClr val="accent2"/>
              </a:buClr>
              <a:buFont typeface="Arial"/>
              <a:buChar char="•"/>
              <a:defRPr sz="2667">
                <a:solidFill>
                  <a:schemeClr val="bg2"/>
                </a:solidFill>
              </a:defRPr>
            </a:lvl3pPr>
            <a:lvl4pPr marL="524920" indent="-234945">
              <a:buClr>
                <a:schemeClr val="accent2"/>
              </a:buClr>
              <a:buFont typeface="Arial"/>
              <a:buChar char="•"/>
              <a:defRPr sz="2400">
                <a:solidFill>
                  <a:schemeClr val="bg2"/>
                </a:solidFill>
              </a:defRPr>
            </a:lvl4pPr>
            <a:lvl5pPr marL="683667" indent="-234945">
              <a:buClr>
                <a:schemeClr val="accent2"/>
              </a:buClr>
              <a:buFont typeface="Arial"/>
              <a:buChar char="•"/>
              <a:defRPr sz="24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602873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5_Key Top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97785" y="330261"/>
            <a:ext cx="11186220" cy="607259"/>
          </a:xfrm>
          <a:prstGeom prst="rect">
            <a:avLst/>
          </a:prstGeom>
        </p:spPr>
        <p:txBody>
          <a:bodyPr/>
          <a:lstStyle>
            <a:lvl1pPr>
              <a:defRPr sz="2667" b="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Key Topics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08000" y="1137831"/>
            <a:ext cx="11176000" cy="46228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>
              <a:buNone/>
              <a:defRPr sz="3733" baseline="0">
                <a:solidFill>
                  <a:schemeClr val="bg2"/>
                </a:solidFill>
              </a:defRPr>
            </a:lvl1pPr>
            <a:lvl2pPr marL="304792" indent="-302676">
              <a:buClr>
                <a:schemeClr val="accent2"/>
              </a:buClr>
              <a:buFont typeface="Arial"/>
              <a:buChar char="•"/>
              <a:defRPr sz="3200">
                <a:solidFill>
                  <a:schemeClr val="bg2"/>
                </a:solidFill>
              </a:defRPr>
            </a:lvl2pPr>
            <a:lvl3pPr marL="383108" indent="-222245">
              <a:buClr>
                <a:schemeClr val="accent2"/>
              </a:buClr>
              <a:buFont typeface="Arial"/>
              <a:buChar char="•"/>
              <a:defRPr sz="2667">
                <a:solidFill>
                  <a:schemeClr val="bg2"/>
                </a:solidFill>
              </a:defRPr>
            </a:lvl3pPr>
            <a:lvl4pPr marL="524920" indent="-234945">
              <a:buClr>
                <a:schemeClr val="accent2"/>
              </a:buClr>
              <a:buFont typeface="Arial"/>
              <a:buChar char="•"/>
              <a:defRPr sz="2400">
                <a:solidFill>
                  <a:schemeClr val="bg2"/>
                </a:solidFill>
              </a:defRPr>
            </a:lvl4pPr>
            <a:lvl5pPr marL="683667" indent="-234945">
              <a:buClr>
                <a:schemeClr val="accent2"/>
              </a:buClr>
              <a:buFont typeface="Arial"/>
              <a:buChar char="•"/>
              <a:defRPr sz="2400">
                <a:solidFill>
                  <a:schemeClr val="bg2"/>
                </a:solidFill>
              </a:defRPr>
            </a:lvl5pPr>
          </a:lstStyle>
          <a:p>
            <a:pPr lvl="0"/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697066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- Black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29971747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1-Modul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traight Connector 23"/>
          <p:cNvCxnSpPr/>
          <p:nvPr userDrawn="1"/>
        </p:nvCxnSpPr>
        <p:spPr>
          <a:xfrm>
            <a:off x="0" y="3124200"/>
            <a:ext cx="12177485" cy="0"/>
          </a:xfrm>
          <a:prstGeom prst="line">
            <a:avLst/>
          </a:prstGeom>
          <a:ln w="1301750" cmpd="sng">
            <a:gradFill flip="none" rotWithShape="1">
              <a:gsLst>
                <a:gs pos="0">
                  <a:srgbClr val="0099FF"/>
                </a:gs>
                <a:gs pos="100000">
                  <a:srgbClr val="008000"/>
                </a:gs>
              </a:gsLst>
              <a:lin ang="0" scaled="1"/>
              <a:tileRect/>
            </a:gradFill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0" y="2819403"/>
            <a:ext cx="12177485" cy="74898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267" b="1" baseline="0">
                <a:solidFill>
                  <a:schemeClr val="tx2"/>
                </a:solidFill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4" indent="0">
              <a:buNone/>
              <a:defRPr/>
            </a:lvl4pPr>
            <a:lvl5pPr marL="2438339" indent="0">
              <a:buNone/>
              <a:defRPr/>
            </a:lvl5pPr>
          </a:lstStyle>
          <a:p>
            <a:pPr lvl="0"/>
            <a:r>
              <a:rPr lang="en-US" dirty="0"/>
              <a:t>Module Title</a:t>
            </a: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429"/>
          <a:stretch/>
        </p:blipFill>
        <p:spPr>
          <a:xfrm>
            <a:off x="-3208421" y="1371600"/>
            <a:ext cx="15400421" cy="548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327995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4_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429"/>
          <a:stretch/>
        </p:blipFill>
        <p:spPr>
          <a:xfrm>
            <a:off x="0" y="2518348"/>
            <a:ext cx="12192000" cy="4343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17605" y="800325"/>
            <a:ext cx="4821529" cy="6072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5333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Thank you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192"/>
          <a:stretch/>
        </p:blipFill>
        <p:spPr>
          <a:xfrm>
            <a:off x="4286201" y="4018908"/>
            <a:ext cx="7891289" cy="2839093"/>
          </a:xfrm>
          <a:prstGeom prst="rect">
            <a:avLst/>
          </a:prstGeom>
        </p:spPr>
      </p:pic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118199" y="1598705"/>
            <a:ext cx="4845051" cy="1924051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>
              <a:buNone/>
              <a:defRPr sz="3200">
                <a:solidFill>
                  <a:schemeClr val="bg2"/>
                </a:solidFill>
              </a:defRPr>
            </a:lvl1pPr>
            <a:lvl2pPr marL="609585" indent="0">
              <a:buNone/>
              <a:defRPr>
                <a:solidFill>
                  <a:srgbClr val="141414"/>
                </a:solidFill>
              </a:defRPr>
            </a:lvl2pPr>
            <a:lvl3pPr marL="1219170" indent="0">
              <a:buNone/>
              <a:defRPr>
                <a:solidFill>
                  <a:srgbClr val="141414"/>
                </a:solidFill>
              </a:defRPr>
            </a:lvl3pPr>
            <a:lvl4pPr marL="1828754" indent="0">
              <a:buNone/>
              <a:defRPr>
                <a:solidFill>
                  <a:srgbClr val="141414"/>
                </a:solidFill>
              </a:defRPr>
            </a:lvl4pPr>
            <a:lvl5pPr marL="2438339" indent="0">
              <a:buNone/>
              <a:defRPr>
                <a:solidFill>
                  <a:srgbClr val="141414"/>
                </a:solidFill>
              </a:defRPr>
            </a:lvl5pPr>
          </a:lstStyle>
          <a:p>
            <a:pPr lvl="0"/>
            <a:r>
              <a:rPr lang="en-US" dirty="0"/>
              <a:t>Name</a:t>
            </a:r>
          </a:p>
          <a:p>
            <a:pPr lvl="0"/>
            <a:r>
              <a:rPr lang="en-US" dirty="0"/>
              <a:t>ID</a:t>
            </a:r>
            <a:br>
              <a:rPr lang="en-US" dirty="0"/>
            </a:br>
            <a:r>
              <a:rPr lang="en-US" dirty="0"/>
              <a:t>Email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46380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4_Recap or Review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97785" y="330261"/>
            <a:ext cx="11186220" cy="607259"/>
          </a:xfrm>
          <a:prstGeom prst="rect">
            <a:avLst/>
          </a:prstGeom>
        </p:spPr>
        <p:txBody>
          <a:bodyPr/>
          <a:lstStyle>
            <a:lvl1pPr>
              <a:defRPr sz="2667" b="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Recap or Review – use any color slide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08000" y="1137831"/>
            <a:ext cx="11176000" cy="46228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>
              <a:buNone/>
              <a:defRPr sz="3733">
                <a:solidFill>
                  <a:schemeClr val="bg2"/>
                </a:solidFill>
              </a:defRPr>
            </a:lvl1pPr>
            <a:lvl2pPr marL="304792" indent="-302676">
              <a:buClr>
                <a:schemeClr val="bg1"/>
              </a:buClr>
              <a:buFont typeface="Arial"/>
              <a:buChar char="•"/>
              <a:defRPr sz="3200">
                <a:solidFill>
                  <a:schemeClr val="bg2"/>
                </a:solidFill>
              </a:defRPr>
            </a:lvl2pPr>
            <a:lvl3pPr marL="383108" indent="-222245">
              <a:buClr>
                <a:schemeClr val="bg1"/>
              </a:buClr>
              <a:buFont typeface="Arial"/>
              <a:buChar char="•"/>
              <a:defRPr sz="2667">
                <a:solidFill>
                  <a:schemeClr val="bg2"/>
                </a:solidFill>
              </a:defRPr>
            </a:lvl3pPr>
            <a:lvl4pPr marL="524920" indent="-234945">
              <a:buClr>
                <a:schemeClr val="bg1"/>
              </a:buClr>
              <a:buFont typeface="Arial"/>
              <a:buChar char="•"/>
              <a:defRPr sz="2400">
                <a:solidFill>
                  <a:schemeClr val="bg2"/>
                </a:solidFill>
              </a:defRPr>
            </a:lvl4pPr>
            <a:lvl5pPr marL="683667" indent="-234945">
              <a:buClr>
                <a:schemeClr val="bg1"/>
              </a:buClr>
              <a:buFont typeface="Arial"/>
              <a:buChar char="•"/>
              <a:defRPr sz="24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6616383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3_Ask Questions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97785" y="330261"/>
            <a:ext cx="11186220" cy="607259"/>
          </a:xfrm>
          <a:prstGeom prst="rect">
            <a:avLst/>
          </a:prstGeom>
        </p:spPr>
        <p:txBody>
          <a:bodyPr/>
          <a:lstStyle>
            <a:lvl1pPr>
              <a:defRPr sz="2667" b="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Ask learner-centered questions - any color slide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08000" y="1137831"/>
            <a:ext cx="11176000" cy="46228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>
              <a:buNone/>
              <a:defRPr sz="3733">
                <a:solidFill>
                  <a:schemeClr val="bg2"/>
                </a:solidFill>
              </a:defRPr>
            </a:lvl1pPr>
            <a:lvl2pPr marL="304792" indent="-302676">
              <a:buClr>
                <a:schemeClr val="bg1"/>
              </a:buClr>
              <a:buFont typeface="Arial"/>
              <a:buChar char="•"/>
              <a:defRPr sz="3200">
                <a:solidFill>
                  <a:schemeClr val="bg2"/>
                </a:solidFill>
              </a:defRPr>
            </a:lvl2pPr>
            <a:lvl3pPr marL="383108" indent="-222245">
              <a:buClr>
                <a:schemeClr val="bg1"/>
              </a:buClr>
              <a:buFont typeface="Arial"/>
              <a:buChar char="•"/>
              <a:defRPr sz="2667">
                <a:solidFill>
                  <a:schemeClr val="bg2"/>
                </a:solidFill>
              </a:defRPr>
            </a:lvl3pPr>
            <a:lvl4pPr marL="524920" indent="-234945">
              <a:buClr>
                <a:schemeClr val="bg1"/>
              </a:buClr>
              <a:buFont typeface="Arial"/>
              <a:buChar char="•"/>
              <a:defRPr sz="2400">
                <a:solidFill>
                  <a:schemeClr val="bg2"/>
                </a:solidFill>
              </a:defRPr>
            </a:lvl4pPr>
            <a:lvl5pPr marL="683667" indent="-234945">
              <a:buClr>
                <a:schemeClr val="bg1"/>
              </a:buClr>
              <a:buFont typeface="Arial"/>
              <a:buChar char="•"/>
              <a:defRPr sz="24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033405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638740-2DAE-3842-AE5E-80D205F8C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04E6E6-160D-E141-AE83-BFC44DE0EF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793AE2-6743-774B-8FD0-41F4C5F781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8553D-62A4-B94A-B303-E17560B89933}" type="datetimeFigureOut">
              <a:rPr lang="en-US" smtClean="0"/>
              <a:t>6/10/20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36C6D5-CDEC-A444-9C78-2C1E39F5F2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21C456-44A2-804C-9CFA-002CA30EE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83873-0113-8245-97F4-C750E410A2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18247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2_Black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97785" y="330261"/>
            <a:ext cx="11186220" cy="607259"/>
          </a:xfrm>
          <a:prstGeom prst="rect">
            <a:avLst/>
          </a:prstGeom>
        </p:spPr>
        <p:txBody>
          <a:bodyPr/>
          <a:lstStyle>
            <a:lvl1pPr>
              <a:defRPr sz="2667" b="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 – Black Background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08000" y="1137831"/>
            <a:ext cx="11176000" cy="46228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>
              <a:buNone/>
              <a:defRPr sz="3733">
                <a:solidFill>
                  <a:schemeClr val="bg2"/>
                </a:solidFill>
              </a:defRPr>
            </a:lvl1pPr>
            <a:lvl2pPr marL="304792" indent="-302676">
              <a:buClr>
                <a:schemeClr val="bg1"/>
              </a:buClr>
              <a:buFont typeface="Arial"/>
              <a:buChar char="•"/>
              <a:defRPr sz="3200">
                <a:solidFill>
                  <a:schemeClr val="bg2"/>
                </a:solidFill>
              </a:defRPr>
            </a:lvl2pPr>
            <a:lvl3pPr marL="383108" indent="-222245">
              <a:buClr>
                <a:schemeClr val="bg1"/>
              </a:buClr>
              <a:buFont typeface="Arial"/>
              <a:buChar char="•"/>
              <a:defRPr sz="2667">
                <a:solidFill>
                  <a:schemeClr val="bg2"/>
                </a:solidFill>
              </a:defRPr>
            </a:lvl3pPr>
            <a:lvl4pPr marL="524920" indent="-234945">
              <a:buClr>
                <a:schemeClr val="bg1"/>
              </a:buClr>
              <a:buFont typeface="Arial"/>
              <a:buChar char="•"/>
              <a:defRPr sz="2400">
                <a:solidFill>
                  <a:schemeClr val="bg2"/>
                </a:solidFill>
              </a:defRPr>
            </a:lvl4pPr>
            <a:lvl5pPr marL="683667" indent="-234945">
              <a:buClr>
                <a:schemeClr val="bg1"/>
              </a:buClr>
              <a:buFont typeface="Arial"/>
              <a:buChar char="•"/>
              <a:defRPr sz="24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567795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B57A42-0E98-4744-B505-D36A8595B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141ABC-EB2A-6443-A7D9-6FDC190B2D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AA7416-A84B-004F-8026-B5B803A761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8553D-62A4-B94A-B303-E17560B89933}" type="datetimeFigureOut">
              <a:rPr lang="en-US" smtClean="0"/>
              <a:t>6/10/20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0F29F3-1CB2-D141-8923-2DF23CF47B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79F08A-E327-B740-97F2-E53D0EA66F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83873-0113-8245-97F4-C750E410A2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8873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9725C3-CB18-9444-8F80-F9D337075D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2AE70E-53F3-594F-B1F2-4BC4520A42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AB3D51-9C37-7645-9179-1AE520884B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A70EB2-5E2E-B841-BA5F-1FEEB29205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8553D-62A4-B94A-B303-E17560B89933}" type="datetimeFigureOut">
              <a:rPr lang="en-US" smtClean="0"/>
              <a:t>6/10/20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AF9F1A-0B8F-B147-B3EC-FB4190325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5501A1-1877-7F4E-A69C-6304DCF976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83873-0113-8245-97F4-C750E410A2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7663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E3696E-4C73-7A45-8730-8D56FA81D8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FB89E6-7813-E048-BCD1-DD3F4C1249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E71681-F5E9-964F-A75A-E426753F1B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E31653F-E1BA-B449-B388-94BA9BE1F77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7AFF708-AB38-9145-BFD9-729E2BD258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040543E-C0B6-9640-BB96-4D138C5735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8553D-62A4-B94A-B303-E17560B89933}" type="datetimeFigureOut">
              <a:rPr lang="en-US" smtClean="0"/>
              <a:t>6/10/20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3FEBDD-87AA-614C-9BE6-7E54327DDC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2F10865-C8B0-BF4F-86E2-F2D07E4E2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83873-0113-8245-97F4-C750E410A2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7902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E52AC-EF0A-AF49-AFEB-56FBD7358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C25D637-B7EA-E742-8F8C-E384222698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8553D-62A4-B94A-B303-E17560B89933}" type="datetimeFigureOut">
              <a:rPr lang="en-US" smtClean="0"/>
              <a:t>6/10/20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F42F44-EEE1-224D-B64F-F43E69F470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2D4186-8553-C244-88AC-3B22C33D2C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83873-0113-8245-97F4-C750E410A2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9511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55A2EE5-6E02-E04F-9D90-955CCC31FF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8553D-62A4-B94A-B303-E17560B89933}" type="datetimeFigureOut">
              <a:rPr lang="en-US" smtClean="0"/>
              <a:t>6/10/20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76EB2F4-2501-3C42-A695-649CC5903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D7B189-DF98-614A-A25F-D7E4552F6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83873-0113-8245-97F4-C750E410A2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239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3C4F74-19E6-C14D-B8BB-BC1E2C0FBA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BFAB5F-F801-594C-AC97-FF5F2BE3E9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9E1DF5-74B8-B44E-803C-90B666332B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EBD4CD-5708-2E4A-BDD3-70C632733E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8553D-62A4-B94A-B303-E17560B89933}" type="datetimeFigureOut">
              <a:rPr lang="en-US" smtClean="0"/>
              <a:t>6/10/20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F9788B-BBD0-504F-AC6E-34718FAB87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6EF3E8-9560-ED4F-BCBC-7FF0B644E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83873-0113-8245-97F4-C750E410A2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4421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62CDB8-1781-DA4C-878D-9775EFC7CF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325EBC6-D084-594E-9400-18F06EF59B8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89DC4C-2571-0D44-B7AC-5DB2C91B47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65E2B1-1172-634E-84BE-4F79AD5DA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8553D-62A4-B94A-B303-E17560B89933}" type="datetimeFigureOut">
              <a:rPr lang="en-US" smtClean="0"/>
              <a:t>6/10/20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4FDFE7-2750-7049-A654-5A61E02252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DFCEC6-0755-D646-B9A4-9AE2C8FCD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83873-0113-8245-97F4-C750E410A2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2141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D2C3F"/>
            </a:gs>
            <a:gs pos="100000">
              <a:srgbClr val="0A0D16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6F3440B-5A16-A540-A73B-E2843F6F8D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E3492B-B937-5544-B7BE-F549DEEE0B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497543-4697-1848-B9DB-4347805E70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C8553D-62A4-B94A-B303-E17560B89933}" type="datetimeFigureOut">
              <a:rPr lang="en-US" smtClean="0"/>
              <a:t>6/10/20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4E7059-0CB6-4C4B-A8AB-AC448C5FF4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4590A7-E062-1742-85F0-5B0DC06F75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D83873-0113-8245-97F4-C750E410A2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5460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6" r:id="rId15"/>
    <p:sldLayoutId id="2147483667" r:id="rId16"/>
    <p:sldLayoutId id="2147483669" r:id="rId17"/>
    <p:sldLayoutId id="2147483670" r:id="rId18"/>
    <p:sldLayoutId id="2147483671" r:id="rId19"/>
    <p:sldLayoutId id="2147483672" r:id="rId2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reactjs.org/docs/events.html" TargetMode="External"/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6.xml"/><Relationship Id="rId1" Type="http://schemas.openxmlformats.org/officeDocument/2006/relationships/tags" Target="../tags/tag1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6.xml"/><Relationship Id="rId1" Type="http://schemas.openxmlformats.org/officeDocument/2006/relationships/tags" Target="../tags/tag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0.xml"/><Relationship Id="rId4" Type="http://schemas.openxmlformats.org/officeDocument/2006/relationships/hyperlink" Target="https://codeburst.io/the-simple-rules-to-this-in-javascript-35d97f31bde3" TargetMode="Externa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6.xml"/><Relationship Id="rId1" Type="http://schemas.openxmlformats.org/officeDocument/2006/relationships/tags" Target="../tags/tag1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reactjs.org/docs/forms.html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6.xml"/><Relationship Id="rId1" Type="http://schemas.openxmlformats.org/officeDocument/2006/relationships/tags" Target="../tags/tag1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Cognizant-React/todos-react" TargetMode="External"/><Relationship Id="rId1" Type="http://schemas.openxmlformats.org/officeDocument/2006/relationships/slideLayout" Target="../slideLayouts/slideLayout1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tags" Target="../tags/tag1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19.xml"/><Relationship Id="rId4" Type="http://schemas.openxmlformats.org/officeDocument/2006/relationships/image" Target="../media/image2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20.xml"/><Relationship Id="rId4" Type="http://schemas.openxmlformats.org/officeDocument/2006/relationships/image" Target="../media/image26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9.xml"/><Relationship Id="rId1" Type="http://schemas.openxmlformats.org/officeDocument/2006/relationships/tags" Target="../tags/tag2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7.xml"/><Relationship Id="rId1" Type="http://schemas.openxmlformats.org/officeDocument/2006/relationships/tags" Target="../tags/tag2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6.xml"/><Relationship Id="rId1" Type="http://schemas.openxmlformats.org/officeDocument/2006/relationships/tags" Target="../tags/tag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>
          <a:xfrm>
            <a:off x="616458" y="2209803"/>
            <a:ext cx="11046177" cy="1405641"/>
          </a:xfrm>
        </p:spPr>
        <p:txBody>
          <a:bodyPr/>
          <a:lstStyle/>
          <a:p>
            <a:r>
              <a:rPr lang="en-US" dirty="0"/>
              <a:t>Event Handling, Updating State, Binding, and Forms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914401" y="4038600"/>
            <a:ext cx="3860796" cy="2108200"/>
          </a:xfrm>
        </p:spPr>
        <p:txBody>
          <a:bodyPr>
            <a:normAutofit/>
          </a:bodyPr>
          <a:lstStyle/>
          <a:p>
            <a:pPr algn="l"/>
            <a:r>
              <a:rPr lang="en-US" sz="1867" dirty="0">
                <a:solidFill>
                  <a:schemeClr val="bg1">
                    <a:lumMod val="85000"/>
                  </a:schemeClr>
                </a:solidFill>
              </a:rPr>
              <a:t>Alind Kumar Jain - 326835</a:t>
            </a:r>
            <a:endParaRPr lang="en-US" sz="1867" dirty="0">
              <a:solidFill>
                <a:schemeClr val="bg1">
                  <a:lumMod val="85000"/>
                </a:schemeClr>
              </a:solidFill>
              <a:latin typeface="+mj-lt"/>
            </a:endParaRPr>
          </a:p>
          <a:p>
            <a:pPr algn="l"/>
            <a:r>
              <a:rPr lang="en-US" sz="1867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Shilpa </a:t>
            </a:r>
            <a:r>
              <a:rPr lang="en-US" sz="1867" dirty="0" err="1">
                <a:solidFill>
                  <a:schemeClr val="bg1">
                    <a:lumMod val="85000"/>
                  </a:schemeClr>
                </a:solidFill>
                <a:latin typeface="+mj-lt"/>
              </a:rPr>
              <a:t>Mandara</a:t>
            </a:r>
            <a:r>
              <a:rPr lang="en-US" sz="1867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– 716650</a:t>
            </a:r>
          </a:p>
          <a:p>
            <a:pPr algn="l"/>
            <a:r>
              <a:rPr lang="en-US" sz="1867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Jason Monroe - 688776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449232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7A069E-6526-BF4F-BFE0-E163E9A112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667" y="5951572"/>
            <a:ext cx="11186220" cy="607259"/>
          </a:xfrm>
        </p:spPr>
        <p:txBody>
          <a:bodyPr/>
          <a:lstStyle/>
          <a:p>
            <a:pPr algn="ctr"/>
            <a:r>
              <a:rPr lang="en-US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https://reactjs.org/docs/events.html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033876-E0A3-484E-AC3E-A975E8809C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4248" y="224852"/>
            <a:ext cx="5013057" cy="5546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3052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>
          <a:xfrm>
            <a:off x="0" y="2616200"/>
            <a:ext cx="12177485" cy="748988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Update State with </a:t>
            </a:r>
            <a:r>
              <a:rPr lang="en-US" dirty="0" err="1">
                <a:solidFill>
                  <a:schemeClr val="bg1"/>
                </a:solidFill>
              </a:rPr>
              <a:t>setState</a:t>
            </a:r>
            <a:r>
              <a:rPr lang="en-US" dirty="0">
                <a:solidFill>
                  <a:schemeClr val="bg1"/>
                </a:solidFill>
              </a:rPr>
              <a:t>()</a:t>
            </a:r>
            <a:endParaRPr lang="en-US" sz="2133" dirty="0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183457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763D6-E62B-8A45-80CE-AF99BF211A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Update State with </a:t>
            </a:r>
            <a:r>
              <a:rPr lang="en-US" dirty="0" err="1"/>
              <a:t>setState</a:t>
            </a:r>
            <a:r>
              <a:rPr lang="en-US" dirty="0"/>
              <a:t>()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8BBFAF-82FE-E04C-8892-45F5559A30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Never mutate state directly</a:t>
            </a:r>
          </a:p>
          <a:p>
            <a:endParaRPr lang="en-US" dirty="0"/>
          </a:p>
          <a:p>
            <a:r>
              <a:rPr lang="en-US" dirty="0"/>
              <a:t>	</a:t>
            </a:r>
            <a:r>
              <a:rPr lang="en-US" dirty="0" err="1"/>
              <a:t>this.state.message</a:t>
            </a:r>
            <a:r>
              <a:rPr lang="en-US" dirty="0"/>
              <a:t> = “My new message"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Instead, call </a:t>
            </a:r>
            <a:r>
              <a:rPr lang="en-US" dirty="0" err="1"/>
              <a:t>setState</a:t>
            </a:r>
            <a:r>
              <a:rPr lang="en-US" dirty="0"/>
              <a:t> and set the state property to a new object</a:t>
            </a:r>
          </a:p>
          <a:p>
            <a:endParaRPr lang="en-US" dirty="0"/>
          </a:p>
          <a:p>
            <a:r>
              <a:rPr lang="en-US" dirty="0"/>
              <a:t>	</a:t>
            </a:r>
            <a:r>
              <a:rPr lang="en-US" dirty="0" err="1"/>
              <a:t>this.setState</a:t>
            </a:r>
            <a:r>
              <a:rPr lang="en-US" dirty="0"/>
              <a:t>({message: “My new message”})</a:t>
            </a:r>
          </a:p>
        </p:txBody>
      </p:sp>
      <p:sp>
        <p:nvSpPr>
          <p:cNvPr id="4" name="Multiply 3">
            <a:extLst>
              <a:ext uri="{FF2B5EF4-FFF2-40B4-BE49-F238E27FC236}">
                <a16:creationId xmlns:a16="http://schemas.microsoft.com/office/drawing/2014/main" id="{0FE3383F-6558-F34F-A4D8-C63D5615B0DA}"/>
              </a:ext>
            </a:extLst>
          </p:cNvPr>
          <p:cNvSpPr/>
          <p:nvPr/>
        </p:nvSpPr>
        <p:spPr>
          <a:xfrm>
            <a:off x="9292974" y="1416902"/>
            <a:ext cx="2248525" cy="1903751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5-Point Star 4">
            <a:extLst>
              <a:ext uri="{FF2B5EF4-FFF2-40B4-BE49-F238E27FC236}">
                <a16:creationId xmlns:a16="http://schemas.microsoft.com/office/drawing/2014/main" id="{81C07067-BFFC-9E4F-952D-072EAA8182D2}"/>
              </a:ext>
            </a:extLst>
          </p:cNvPr>
          <p:cNvSpPr/>
          <p:nvPr/>
        </p:nvSpPr>
        <p:spPr>
          <a:xfrm>
            <a:off x="10244944" y="4457518"/>
            <a:ext cx="1439056" cy="1503424"/>
          </a:xfrm>
          <a:prstGeom prst="star5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2667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CEA646-24F1-D54D-8DBA-402A84CF1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1A908F-47F8-7F45-B269-695312372C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 err="1"/>
              <a:t>setState</a:t>
            </a:r>
            <a:r>
              <a:rPr lang="en-US" dirty="0"/>
              <a:t> triggers render()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Changing just a property and not the whole object requires React to LOOK at every property. 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Changing the whole object is a shallow comparison and bypasses this issue.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Preserve object history by making a copy</a:t>
            </a:r>
          </a:p>
        </p:txBody>
      </p:sp>
    </p:spTree>
    <p:extLst>
      <p:ext uri="{BB962C8B-B14F-4D97-AF65-F5344CB8AC3E}">
        <p14:creationId xmlns:p14="http://schemas.microsoft.com/office/powerpoint/2010/main" val="10160840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"/>
          <p:cNvSpPr txBox="1">
            <a:spLocks noChangeArrowheads="1"/>
          </p:cNvSpPr>
          <p:nvPr/>
        </p:nvSpPr>
        <p:spPr bwMode="auto">
          <a:xfrm>
            <a:off x="512064" y="370994"/>
            <a:ext cx="11040701" cy="1913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2286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4572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Tx/>
              <a:buSzPct val="100000"/>
              <a:buFont typeface="Arial" panose="020B0604020202020204" pitchFamily="34" charset="0"/>
              <a:buChar char="–"/>
              <a:defRPr sz="16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6858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Tx/>
              <a:buSzPct val="100000"/>
              <a:buFont typeface="Courier New" panose="02070309020205020404" pitchFamily="49" charset="0"/>
              <a:buChar char="o"/>
              <a:defRPr sz="16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9144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Tx/>
              <a:buSzPct val="100000"/>
              <a:buFont typeface="Arial" panose="020B0604020202020204" pitchFamily="34" charset="0"/>
              <a:buChar char="–"/>
              <a:defRPr sz="16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1430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2"/>
              </a:buClr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13716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2"/>
              </a:buClr>
              <a:buSzPct val="90000"/>
              <a:buFont typeface="Arial" panose="020B0604020202020204" pitchFamily="34" charset="0"/>
              <a:buChar char="–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6002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2"/>
              </a:buClr>
              <a:buSzPct val="90000"/>
              <a:buFont typeface="Courier New" panose="02070309020205020404" pitchFamily="49" charset="0"/>
              <a:buChar char="o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16002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Tx/>
              <a:buSzPct val="90000"/>
              <a:buFont typeface="Courier New" panose="02070309020205020404" pitchFamily="49" charset="0"/>
              <a:buChar char="o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>
                <a:solidFill>
                  <a:schemeClr val="bg1">
                    <a:lumMod val="85000"/>
                  </a:schemeClr>
                </a:solidFill>
                <a:latin typeface="+mn-lt"/>
              </a:rPr>
              <a:t>State Updates May Be Asynchronous</a:t>
            </a:r>
          </a:p>
          <a:p>
            <a:r>
              <a:rPr lang="en-US" sz="2133" dirty="0">
                <a:solidFill>
                  <a:srgbClr val="C4E3B0"/>
                </a:solidFill>
                <a:latin typeface="+mn-lt"/>
              </a:rPr>
              <a:t>React may batch multiple setState() calls into a single update for performance.</a:t>
            </a:r>
          </a:p>
          <a:p>
            <a:r>
              <a:rPr lang="en-US" sz="2133" dirty="0">
                <a:solidFill>
                  <a:srgbClr val="C4E3B0"/>
                </a:solidFill>
                <a:latin typeface="+mn-lt"/>
              </a:rPr>
              <a:t>Since this.props and this.state may be updated asynchronously, you should not rely on their values for calculating the next state.</a:t>
            </a:r>
          </a:p>
          <a:p>
            <a:endParaRPr lang="en-US" sz="2133" dirty="0">
              <a:solidFill>
                <a:srgbClr val="C4E3B0"/>
              </a:solidFill>
              <a:latin typeface="+mn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8169" y="2021080"/>
            <a:ext cx="5893999" cy="193625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8323" y="4243522"/>
            <a:ext cx="5833689" cy="2372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1656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43065" y="652357"/>
            <a:ext cx="11632819" cy="7898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dirty="0">
                <a:solidFill>
                  <a:schemeClr val="bg1">
                    <a:lumMod val="85000"/>
                  </a:schemeClr>
                </a:solidFill>
                <a:ea typeface="Times New Roman" panose="02020603050405020304" pitchFamily="18" charset="0"/>
                <a:cs typeface="Segoe UI" panose="020B0502040204020203" pitchFamily="34" charset="0"/>
              </a:rPr>
              <a:t>State Updates are Merged - </a:t>
            </a:r>
            <a:r>
              <a:rPr lang="en-US" altLang="en-US" sz="2133" dirty="0">
                <a:solidFill>
                  <a:srgbClr val="C4E3B0"/>
                </a:solidFill>
                <a:ea typeface="Times New Roman" panose="02020603050405020304" pitchFamily="18" charset="0"/>
                <a:cs typeface="Segoe UI" panose="020B0502040204020203" pitchFamily="34" charset="0"/>
              </a:rPr>
              <a:t>When you call </a:t>
            </a:r>
            <a:r>
              <a:rPr lang="en-US" altLang="en-US" sz="2133" dirty="0">
                <a:solidFill>
                  <a:srgbClr val="C4E3B0"/>
                </a:solidFill>
                <a:ea typeface="Times New Roman" panose="02020603050405020304" pitchFamily="18" charset="0"/>
                <a:cs typeface="Courier New" panose="02070309020205020404" pitchFamily="49" charset="0"/>
              </a:rPr>
              <a:t>setState()</a:t>
            </a:r>
            <a:r>
              <a:rPr lang="en-US" altLang="en-US" sz="2133" dirty="0">
                <a:solidFill>
                  <a:srgbClr val="C4E3B0"/>
                </a:solidFill>
                <a:ea typeface="Times New Roman" panose="02020603050405020304" pitchFamily="18" charset="0"/>
                <a:cs typeface="Segoe UI" panose="020B0502040204020203" pitchFamily="34" charset="0"/>
              </a:rPr>
              <a:t>, React merges the object you provide into the current state.</a:t>
            </a:r>
            <a:endParaRPr lang="en-US" altLang="en-US" sz="2133" dirty="0">
              <a:solidFill>
                <a:srgbClr val="C4E3B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466" y="1905001"/>
            <a:ext cx="4736935" cy="471569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1" y="1892671"/>
            <a:ext cx="4863884" cy="4728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3874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>
          <a:xfrm>
            <a:off x="0" y="2616200"/>
            <a:ext cx="12177485" cy="748988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Binding and ‘this’</a:t>
            </a:r>
            <a:endParaRPr lang="en-US" sz="2133" dirty="0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129996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43065" y="322573"/>
            <a:ext cx="1163281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dirty="0">
                <a:solidFill>
                  <a:schemeClr val="bg1">
                    <a:lumMod val="85000"/>
                  </a:schemeClr>
                </a:solidFill>
                <a:ea typeface="Times New Roman" panose="02020603050405020304" pitchFamily="18" charset="0"/>
                <a:cs typeface="Segoe UI" panose="020B0502040204020203" pitchFamily="34" charset="0"/>
              </a:rPr>
              <a:t>Why doesn’t the below code work?</a:t>
            </a:r>
            <a:endParaRPr lang="en-US" altLang="en-US" sz="2133" dirty="0">
              <a:solidFill>
                <a:srgbClr val="C4E3B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A74C24-D977-8948-8906-622B976A33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167" y="1114022"/>
            <a:ext cx="6900353" cy="53317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82A9121-574B-4846-9E35-CD06DA948D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3617" y="494675"/>
            <a:ext cx="5597115" cy="3761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508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332182" y="937520"/>
            <a:ext cx="3640321" cy="1176701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sz="2400" dirty="0">
                <a:solidFill>
                  <a:srgbClr val="C4E3B0"/>
                </a:solidFill>
              </a:rPr>
              <a:t>The function has a different concept of ‘this’ because it is no longer in the context of the class when attached as an event handler in the React component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BA1CA882-5086-F14F-9F33-13EFDE750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Binding ‘this’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F6CD705-67AD-F441-8F2E-A8230228F2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2385" y="145234"/>
            <a:ext cx="7929688" cy="6532883"/>
          </a:xfrm>
          <a:prstGeom prst="rect">
            <a:avLst/>
          </a:prstGeom>
        </p:spPr>
      </p:pic>
      <p:sp>
        <p:nvSpPr>
          <p:cNvPr id="22" name="Right Arrow 21">
            <a:extLst>
              <a:ext uri="{FF2B5EF4-FFF2-40B4-BE49-F238E27FC236}">
                <a16:creationId xmlns:a16="http://schemas.microsoft.com/office/drawing/2014/main" id="{6EDE47B6-C3F9-E747-B98F-5788CAB30F39}"/>
              </a:ext>
            </a:extLst>
          </p:cNvPr>
          <p:cNvSpPr/>
          <p:nvPr/>
        </p:nvSpPr>
        <p:spPr>
          <a:xfrm rot="16200000">
            <a:off x="9530266" y="2971533"/>
            <a:ext cx="1111516" cy="235125"/>
          </a:xfrm>
          <a:prstGeom prst="rightArrow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99C2B9F-E5CE-DE4B-894C-0DEE9BFEAE7E}"/>
              </a:ext>
            </a:extLst>
          </p:cNvPr>
          <p:cNvSpPr txBox="1"/>
          <p:nvPr/>
        </p:nvSpPr>
        <p:spPr>
          <a:xfrm>
            <a:off x="9115430" y="3644854"/>
            <a:ext cx="2176313" cy="738664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400" dirty="0">
                <a:solidFill>
                  <a:schemeClr val="bg1"/>
                </a:solidFill>
              </a:rPr>
              <a:t>Binds function to object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87313E0-53F5-5A4A-9F49-7485121B3821}"/>
              </a:ext>
            </a:extLst>
          </p:cNvPr>
          <p:cNvSpPr txBox="1"/>
          <p:nvPr/>
        </p:nvSpPr>
        <p:spPr>
          <a:xfrm>
            <a:off x="1020585" y="4095527"/>
            <a:ext cx="22635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https://codeburst.io/the-simple-rules-to-this-in-javascript-35d97f31bde3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4078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A725E70-2A48-3D4B-864C-EBDFD4DFDE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8083" y="0"/>
            <a:ext cx="8665806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55F38C4-3054-3646-9C4A-690C6C8430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94937" y="2095999"/>
            <a:ext cx="3021751" cy="607259"/>
          </a:xfrm>
          <a:ln>
            <a:solidFill>
              <a:schemeClr val="bg1"/>
            </a:solidFill>
          </a:ln>
        </p:spPr>
        <p:txBody>
          <a:bodyPr/>
          <a:lstStyle/>
          <a:p>
            <a:pPr algn="ctr"/>
            <a:r>
              <a:rPr lang="en-US" dirty="0"/>
              <a:t>Alternate Syntax</a:t>
            </a:r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028D8BD1-6306-6F4E-B9AE-DB1D7051655C}"/>
              </a:ext>
            </a:extLst>
          </p:cNvPr>
          <p:cNvSpPr/>
          <p:nvPr/>
        </p:nvSpPr>
        <p:spPr>
          <a:xfrm rot="10025659">
            <a:off x="5203876" y="2561834"/>
            <a:ext cx="1474222" cy="192074"/>
          </a:xfrm>
          <a:prstGeom prst="rightArrow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690355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AD343-293A-4BC4-912B-265E13225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 Feature / Scenario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0E64FE-3B1D-44C2-85B8-0947ED35F0B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We want to create a page in our app that has a form where developers can post their bio.</a:t>
            </a:r>
          </a:p>
        </p:txBody>
      </p:sp>
    </p:spTree>
    <p:extLst>
      <p:ext uri="{BB962C8B-B14F-4D97-AF65-F5344CB8AC3E}">
        <p14:creationId xmlns:p14="http://schemas.microsoft.com/office/powerpoint/2010/main" val="19901837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>
          <a:xfrm>
            <a:off x="0" y="2616200"/>
            <a:ext cx="12177485" cy="748988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Forms</a:t>
            </a:r>
            <a:endParaRPr lang="en-US" sz="2133" dirty="0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733824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8D43C-C510-114B-9A10-2C23EEF97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Controlled vs Uncontrolled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CDD157-7559-EE44-8EB7-778FA47051C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Controlled Form elements are controlled by React and the default HTML actions are ignored, overridden, or prevented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Uncontrolled Form elements behave as they normally would without React intervention</a:t>
            </a:r>
          </a:p>
        </p:txBody>
      </p:sp>
    </p:spTree>
    <p:extLst>
      <p:ext uri="{BB962C8B-B14F-4D97-AF65-F5344CB8AC3E}">
        <p14:creationId xmlns:p14="http://schemas.microsoft.com/office/powerpoint/2010/main" val="30368650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E1656-FF94-A148-A628-2ECC702A2F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785" y="204453"/>
            <a:ext cx="11186220" cy="607259"/>
          </a:xfrm>
        </p:spPr>
        <p:txBody>
          <a:bodyPr/>
          <a:lstStyle/>
          <a:p>
            <a:pPr algn="ctr"/>
            <a:r>
              <a:rPr lang="en-US" dirty="0"/>
              <a:t>Using Controlled Form Elements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EAC7B6-A776-B146-ADCA-7B14EAB4C4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4763" y="811712"/>
            <a:ext cx="7672263" cy="6046288"/>
          </a:xfrm>
          <a:prstGeom prst="rect">
            <a:avLst/>
          </a:prstGeom>
        </p:spPr>
      </p:pic>
      <p:sp>
        <p:nvSpPr>
          <p:cNvPr id="5" name="Right Arrow 4">
            <a:extLst>
              <a:ext uri="{FF2B5EF4-FFF2-40B4-BE49-F238E27FC236}">
                <a16:creationId xmlns:a16="http://schemas.microsoft.com/office/drawing/2014/main" id="{653B6B6A-50AA-5B42-90E8-1D2ED1BA395A}"/>
              </a:ext>
            </a:extLst>
          </p:cNvPr>
          <p:cNvSpPr/>
          <p:nvPr/>
        </p:nvSpPr>
        <p:spPr>
          <a:xfrm rot="9135669">
            <a:off x="6384393" y="4932049"/>
            <a:ext cx="1257914" cy="174341"/>
          </a:xfrm>
          <a:prstGeom prst="rightArrow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FB21E1-0B6B-6A46-A1F5-E9CD6D30EFDD}"/>
              </a:ext>
            </a:extLst>
          </p:cNvPr>
          <p:cNvSpPr txBox="1"/>
          <p:nvPr/>
        </p:nvSpPr>
        <p:spPr>
          <a:xfrm>
            <a:off x="7800773" y="4464657"/>
            <a:ext cx="3883231" cy="369332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400" dirty="0">
                <a:solidFill>
                  <a:schemeClr val="bg1"/>
                </a:solidFill>
              </a:rPr>
              <a:t>Provide Initial value (if desired)</a:t>
            </a: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BC198609-16F4-5547-8AD2-2A0D65B5C757}"/>
              </a:ext>
            </a:extLst>
          </p:cNvPr>
          <p:cNvSpPr/>
          <p:nvPr/>
        </p:nvSpPr>
        <p:spPr>
          <a:xfrm rot="12311284" flipV="1">
            <a:off x="7581755" y="6017048"/>
            <a:ext cx="1257914" cy="145494"/>
          </a:xfrm>
          <a:prstGeom prst="rightArrow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892D5E-BF2D-9846-87CD-A21429BDB310}"/>
              </a:ext>
            </a:extLst>
          </p:cNvPr>
          <p:cNvSpPr txBox="1"/>
          <p:nvPr/>
        </p:nvSpPr>
        <p:spPr>
          <a:xfrm>
            <a:off x="8993497" y="6089796"/>
            <a:ext cx="2690507" cy="369332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400" dirty="0">
                <a:solidFill>
                  <a:schemeClr val="bg1"/>
                </a:solidFill>
              </a:rPr>
              <a:t>Assign event handler</a:t>
            </a: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F86AFC31-7E45-E24B-B2FB-47F98ABAB7D9}"/>
              </a:ext>
            </a:extLst>
          </p:cNvPr>
          <p:cNvSpPr/>
          <p:nvPr/>
        </p:nvSpPr>
        <p:spPr>
          <a:xfrm rot="10800000">
            <a:off x="4853046" y="3960742"/>
            <a:ext cx="870859" cy="171870"/>
          </a:xfrm>
          <a:prstGeom prst="rightArrow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67E1E6C-309D-E84B-AD6D-470531C2AE4B}"/>
              </a:ext>
            </a:extLst>
          </p:cNvPr>
          <p:cNvSpPr txBox="1"/>
          <p:nvPr/>
        </p:nvSpPr>
        <p:spPr>
          <a:xfrm>
            <a:off x="5808706" y="3881119"/>
            <a:ext cx="4804011" cy="369332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400" dirty="0">
                <a:solidFill>
                  <a:schemeClr val="bg1"/>
                </a:solidFill>
              </a:rPr>
              <a:t>Prevent default HTML form submit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709A7D18-3B33-E54F-A486-D4D4BCE815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50424" y="6459128"/>
            <a:ext cx="3150349" cy="315054"/>
          </a:xfrm>
        </p:spPr>
        <p:txBody>
          <a:bodyPr>
            <a:normAutofit/>
          </a:bodyPr>
          <a:lstStyle/>
          <a:p>
            <a:r>
              <a:rPr lang="en-US" sz="1600" dirty="0">
                <a:solidFill>
                  <a:schemeClr val="accent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https://reactjs.org/docs/forms.html</a:t>
            </a:r>
            <a:endParaRPr lang="en-US" sz="16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6505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1220646" y="1110941"/>
            <a:ext cx="9740498" cy="2010631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dirty="0">
                <a:solidFill>
                  <a:srgbClr val="C4E3B0"/>
                </a:solidFill>
              </a:rPr>
              <a:t>What if the state you need to update is in a different component than the component that is raising the event?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BA1CA882-5086-F14F-9F33-13EFDE750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More on </a:t>
            </a:r>
            <a:r>
              <a:rPr lang="en-US" dirty="0" err="1"/>
              <a:t>setState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DBF4609-D7C1-B949-8C78-98223D76A63C}"/>
              </a:ext>
            </a:extLst>
          </p:cNvPr>
          <p:cNvSpPr txBox="1"/>
          <p:nvPr/>
        </p:nvSpPr>
        <p:spPr>
          <a:xfrm>
            <a:off x="1403129" y="3121572"/>
            <a:ext cx="742555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Functions are first-class citizens in JavaScript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Props can be functions!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Pass event handler as prop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If the component raising event is sibling of component that contains state, raise state up to common parent component level</a:t>
            </a:r>
          </a:p>
        </p:txBody>
      </p:sp>
    </p:spTree>
    <p:extLst>
      <p:ext uri="{BB962C8B-B14F-4D97-AF65-F5344CB8AC3E}">
        <p14:creationId xmlns:p14="http://schemas.microsoft.com/office/powerpoint/2010/main" val="2753510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1B527-EA49-6742-8825-7DED866D2D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779" y="330261"/>
            <a:ext cx="11186220" cy="607259"/>
          </a:xfrm>
        </p:spPr>
        <p:txBody>
          <a:bodyPr/>
          <a:lstStyle/>
          <a:p>
            <a:pPr algn="ctr"/>
            <a:r>
              <a:rPr lang="en-US" dirty="0"/>
              <a:t>Code Along Practice – Adding a Developer Dynamically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88C8EE-9EE3-F246-91B7-3118444C624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443398" y="1137829"/>
            <a:ext cx="9398832" cy="5277961"/>
          </a:xfrm>
        </p:spPr>
        <p:txBody>
          <a:bodyPr>
            <a:normAutofit fontScale="77500" lnSpcReduction="20000"/>
          </a:bodyPr>
          <a:lstStyle/>
          <a:p>
            <a:pPr marL="742950" indent="-742950">
              <a:buFont typeface="Arial" panose="020B0604020202020204" pitchFamily="34" charset="0"/>
              <a:buAutoNum type="arabicPeriod"/>
            </a:pPr>
            <a:r>
              <a:rPr lang="en-US" dirty="0"/>
              <a:t>Elevate state to </a:t>
            </a:r>
            <a:r>
              <a:rPr lang="en-US" dirty="0" err="1"/>
              <a:t>App.js</a:t>
            </a:r>
            <a:r>
              <a:rPr lang="en-US" dirty="0"/>
              <a:t>.  Elevate </a:t>
            </a:r>
            <a:r>
              <a:rPr lang="en-US" dirty="0" err="1"/>
              <a:t>App.js</a:t>
            </a:r>
            <a:r>
              <a:rPr lang="en-US" dirty="0"/>
              <a:t> to class component.  Create </a:t>
            </a:r>
            <a:r>
              <a:rPr lang="en-US" dirty="0" err="1"/>
              <a:t>addDeveloper</a:t>
            </a:r>
            <a:r>
              <a:rPr lang="en-US" dirty="0"/>
              <a:t> method to handle </a:t>
            </a:r>
            <a:r>
              <a:rPr lang="en-US" dirty="0" err="1"/>
              <a:t>setState</a:t>
            </a:r>
            <a:r>
              <a:rPr lang="en-US" dirty="0"/>
              <a:t>()</a:t>
            </a:r>
          </a:p>
          <a:p>
            <a:pPr marL="742950" indent="-742950">
              <a:buFont typeface="Arial" panose="020B0604020202020204" pitchFamily="34" charset="0"/>
              <a:buAutoNum type="arabicPeriod"/>
            </a:pPr>
            <a:r>
              <a:rPr lang="en-US" dirty="0"/>
              <a:t>Demote </a:t>
            </a:r>
            <a:r>
              <a:rPr lang="en-US" dirty="0" err="1"/>
              <a:t>DisplayBios.js</a:t>
            </a:r>
            <a:r>
              <a:rPr lang="en-US" dirty="0"/>
              <a:t> to functional component and move its state to </a:t>
            </a:r>
            <a:r>
              <a:rPr lang="en-US" dirty="0" err="1"/>
              <a:t>App.js</a:t>
            </a:r>
            <a:endParaRPr lang="en-US" dirty="0"/>
          </a:p>
          <a:p>
            <a:pPr marL="742950" indent="-742950">
              <a:buAutoNum type="arabicPeriod"/>
            </a:pPr>
            <a:r>
              <a:rPr lang="en-US" dirty="0"/>
              <a:t>Create a new class component called </a:t>
            </a:r>
            <a:r>
              <a:rPr lang="en-US" dirty="0" err="1"/>
              <a:t>AddDeveloper</a:t>
            </a:r>
            <a:r>
              <a:rPr lang="en-US" dirty="0"/>
              <a:t> that contains a form for adding a developer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/>
              <a:t>Create a method to </a:t>
            </a:r>
            <a:r>
              <a:rPr lang="en-US" dirty="0" err="1"/>
              <a:t>handleChange</a:t>
            </a:r>
            <a:r>
              <a:rPr lang="en-US" dirty="0"/>
              <a:t> of inputs.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/>
              <a:t>Create method to handle the submit. It should call update method from props which is being passed down by </a:t>
            </a:r>
            <a:r>
              <a:rPr lang="en-US" dirty="0" err="1"/>
              <a:t>App.js</a:t>
            </a:r>
            <a:endParaRPr lang="en-US" dirty="0"/>
          </a:p>
          <a:p>
            <a:pPr marL="1047742" lvl="1" indent="-742950">
              <a:buFont typeface="+mj-lt"/>
              <a:buAutoNum type="alphaLcParenR"/>
            </a:pPr>
            <a:r>
              <a:rPr lang="en-US" dirty="0"/>
              <a:t>Update the developer array</a:t>
            </a:r>
          </a:p>
          <a:p>
            <a:pPr marL="1047742" lvl="1" indent="-742950">
              <a:buFont typeface="+mj-lt"/>
              <a:buAutoNum type="alphaLcParenR"/>
            </a:pPr>
            <a:r>
              <a:rPr lang="en-US" dirty="0"/>
              <a:t>Clear the form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/>
              <a:t>Add the </a:t>
            </a:r>
            <a:r>
              <a:rPr lang="en-US" dirty="0" err="1"/>
              <a:t>AddDeveloper</a:t>
            </a:r>
            <a:r>
              <a:rPr lang="en-US" dirty="0"/>
              <a:t> component to </a:t>
            </a:r>
            <a:r>
              <a:rPr lang="en-US" dirty="0" err="1"/>
              <a:t>App.js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41398B-2AB0-A442-AD24-DE8883ED629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785" y="330261"/>
            <a:ext cx="1589293" cy="1589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1193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95FFE-88C8-3943-96E7-AC1D039E4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App.js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1C07D3-0F4D-2D4C-8F50-CC01DCD9B1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0345" y="1225331"/>
            <a:ext cx="8801100" cy="538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8221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95FFE-88C8-3943-96E7-AC1D039E4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DisplayBios</a:t>
            </a:r>
            <a:r>
              <a:rPr lang="en-US" dirty="0"/>
              <a:t> Converted to Functional Component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4BEC4EE-E34D-8448-A486-7A4876CF23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40812"/>
            <a:ext cx="12192000" cy="437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000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684D6E8-748B-A24C-9A7A-69FCD3D674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8250" y="936139"/>
            <a:ext cx="6463862" cy="592186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BE95FFE-88C8-3943-96E7-AC1D039E41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1580" y="282964"/>
            <a:ext cx="6628229" cy="607259"/>
          </a:xfrm>
        </p:spPr>
        <p:txBody>
          <a:bodyPr/>
          <a:lstStyle/>
          <a:p>
            <a:pPr algn="ctr"/>
            <a:r>
              <a:rPr lang="en-US" dirty="0" err="1"/>
              <a:t>AddDeveloper</a:t>
            </a:r>
            <a:r>
              <a:rPr lang="en-US" dirty="0"/>
              <a:t>  Class Component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EAFC211-A5C6-C443-8202-FEBFCEC6DBCF}"/>
              </a:ext>
            </a:extLst>
          </p:cNvPr>
          <p:cNvSpPr txBox="1"/>
          <p:nvPr/>
        </p:nvSpPr>
        <p:spPr>
          <a:xfrm>
            <a:off x="7473199" y="5580993"/>
            <a:ext cx="3107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Handles change for every input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043038-3AD1-CD49-AAED-19B978190E60}"/>
              </a:ext>
            </a:extLst>
          </p:cNvPr>
          <p:cNvSpPr txBox="1"/>
          <p:nvPr/>
        </p:nvSpPr>
        <p:spPr>
          <a:xfrm>
            <a:off x="7745793" y="3073900"/>
            <a:ext cx="2512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Initial empty form state</a:t>
            </a:r>
          </a:p>
        </p:txBody>
      </p:sp>
    </p:spTree>
    <p:extLst>
      <p:ext uri="{BB962C8B-B14F-4D97-AF65-F5344CB8AC3E}">
        <p14:creationId xmlns:p14="http://schemas.microsoft.com/office/powerpoint/2010/main" val="40306842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BE82530-872E-644C-8794-C3A4A3E751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1580" y="923044"/>
            <a:ext cx="6266720" cy="572135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BE95FFE-88C8-3943-96E7-AC1D039E41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1580" y="282964"/>
            <a:ext cx="6628229" cy="607259"/>
          </a:xfrm>
        </p:spPr>
        <p:txBody>
          <a:bodyPr/>
          <a:lstStyle/>
          <a:p>
            <a:pPr algn="ctr"/>
            <a:r>
              <a:rPr lang="en-US" dirty="0" err="1"/>
              <a:t>AddDeveloper</a:t>
            </a:r>
            <a:r>
              <a:rPr lang="en-US" dirty="0"/>
              <a:t>  Class Component (continued)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043038-3AD1-CD49-AAED-19B978190E60}"/>
              </a:ext>
            </a:extLst>
          </p:cNvPr>
          <p:cNvSpPr txBox="1"/>
          <p:nvPr/>
        </p:nvSpPr>
        <p:spPr>
          <a:xfrm>
            <a:off x="8330108" y="1136643"/>
            <a:ext cx="32792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Call </a:t>
            </a:r>
            <a:r>
              <a:rPr lang="en-US" dirty="0" err="1">
                <a:solidFill>
                  <a:schemeClr val="bg1"/>
                </a:solidFill>
              </a:rPr>
              <a:t>addDeveloper</a:t>
            </a:r>
            <a:r>
              <a:rPr lang="en-US" dirty="0">
                <a:solidFill>
                  <a:schemeClr val="bg1"/>
                </a:solidFill>
              </a:rPr>
              <a:t> from props which is getting passed down from </a:t>
            </a:r>
            <a:r>
              <a:rPr lang="en-US" dirty="0" err="1">
                <a:solidFill>
                  <a:schemeClr val="bg1"/>
                </a:solidFill>
              </a:rPr>
              <a:t>App.js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80511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A89F777-D160-934E-B94F-AA47844E4C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2466"/>
            <a:ext cx="12192000" cy="411306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BE95FFE-88C8-3943-96E7-AC1D039E41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1580" y="282964"/>
            <a:ext cx="6628229" cy="607259"/>
          </a:xfrm>
        </p:spPr>
        <p:txBody>
          <a:bodyPr/>
          <a:lstStyle/>
          <a:p>
            <a:pPr algn="ctr"/>
            <a:r>
              <a:rPr lang="en-US" dirty="0"/>
              <a:t> </a:t>
            </a:r>
            <a:r>
              <a:rPr lang="en-US" dirty="0" err="1"/>
              <a:t>AddDeveloper</a:t>
            </a:r>
            <a:r>
              <a:rPr lang="en-US" dirty="0"/>
              <a:t>  Class Component (continued)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D98481-BACA-7F49-BE76-2CB424B01D56}"/>
              </a:ext>
            </a:extLst>
          </p:cNvPr>
          <p:cNvSpPr txBox="1"/>
          <p:nvPr/>
        </p:nvSpPr>
        <p:spPr>
          <a:xfrm>
            <a:off x="7983267" y="1546546"/>
            <a:ext cx="32792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className</a:t>
            </a:r>
            <a:r>
              <a:rPr lang="en-US" dirty="0">
                <a:solidFill>
                  <a:schemeClr val="bg1"/>
                </a:solidFill>
              </a:rPr>
              <a:t> and </a:t>
            </a:r>
            <a:r>
              <a:rPr lang="en-US" dirty="0" err="1">
                <a:solidFill>
                  <a:schemeClr val="bg1"/>
                </a:solidFill>
              </a:rPr>
              <a:t>htmlFor</a:t>
            </a:r>
            <a:r>
              <a:rPr lang="en-US" dirty="0">
                <a:solidFill>
                  <a:schemeClr val="bg1"/>
                </a:solidFill>
              </a:rPr>
              <a:t> are JSX representations of class and for</a:t>
            </a:r>
          </a:p>
        </p:txBody>
      </p:sp>
    </p:spTree>
    <p:extLst>
      <p:ext uri="{BB962C8B-B14F-4D97-AF65-F5344CB8AC3E}">
        <p14:creationId xmlns:p14="http://schemas.microsoft.com/office/powerpoint/2010/main" val="17586579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Objective: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507999" y="1137830"/>
            <a:ext cx="11176004" cy="3638451"/>
          </a:xfrm>
        </p:spPr>
        <p:txBody>
          <a:bodyPr>
            <a:normAutofit/>
          </a:bodyPr>
          <a:lstStyle/>
          <a:p>
            <a:r>
              <a:rPr lang="en-US" sz="2400" dirty="0"/>
              <a:t>At the end this 120 min session, you will be able to</a:t>
            </a:r>
          </a:p>
          <a:p>
            <a:endParaRPr lang="en-US" sz="2400" dirty="0"/>
          </a:p>
          <a:p>
            <a:pPr marL="609585" indent="-609585">
              <a:buFont typeface="Wingdings" panose="05000000000000000000" pitchFamily="2" charset="2"/>
              <a:buChar char="Ø"/>
            </a:pPr>
            <a:r>
              <a:rPr lang="en-US" sz="2400" dirty="0"/>
              <a:t>Handle DOM events with React components</a:t>
            </a:r>
          </a:p>
          <a:p>
            <a:pPr marL="609585" indent="-609585">
              <a:buFont typeface="Wingdings" panose="05000000000000000000" pitchFamily="2" charset="2"/>
              <a:buChar char="Ø"/>
            </a:pPr>
            <a:r>
              <a:rPr lang="en-US" sz="2400" dirty="0"/>
              <a:t>Update the state of a component</a:t>
            </a:r>
          </a:p>
          <a:p>
            <a:pPr marL="609585" indent="-609585">
              <a:buFont typeface="Wingdings" panose="05000000000000000000" pitchFamily="2" charset="2"/>
              <a:buChar char="Ø"/>
            </a:pPr>
            <a:r>
              <a:rPr lang="en-US" sz="2400" dirty="0"/>
              <a:t>Describe the rules of ‘this’ as applied to binding</a:t>
            </a:r>
          </a:p>
          <a:p>
            <a:pPr marL="609585" indent="-609585">
              <a:buFont typeface="Wingdings" panose="05000000000000000000" pitchFamily="2" charset="2"/>
              <a:buChar char="Ø"/>
            </a:pPr>
            <a:r>
              <a:rPr lang="en-US" sz="2400" dirty="0"/>
              <a:t>Create a form and handle its change</a:t>
            </a:r>
          </a:p>
          <a:p>
            <a:endParaRPr lang="en-US" sz="24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98642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95FFE-88C8-3943-96E7-AC1D039E41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1580" y="282964"/>
            <a:ext cx="6628229" cy="607259"/>
          </a:xfrm>
        </p:spPr>
        <p:txBody>
          <a:bodyPr/>
          <a:lstStyle/>
          <a:p>
            <a:pPr algn="ctr"/>
            <a:r>
              <a:rPr lang="en-US" dirty="0" err="1"/>
              <a:t>AddDeveloper</a:t>
            </a:r>
            <a:r>
              <a:rPr lang="en-US" dirty="0"/>
              <a:t>  Class Component (continued)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08EE31-E1A2-F343-9A21-56409138FF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40050"/>
            <a:ext cx="12192000" cy="2745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0902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CC219D2-33B5-2849-AE57-4251535E54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8907" y="1008590"/>
            <a:ext cx="7023204" cy="584941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BE95FFE-88C8-3943-96E7-AC1D039E4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2. Add Component to App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2938902-F0E0-7443-A2D8-CAF766F1ECDC}"/>
              </a:ext>
            </a:extLst>
          </p:cNvPr>
          <p:cNvCxnSpPr>
            <a:cxnSpLocks/>
          </p:cNvCxnSpPr>
          <p:nvPr/>
        </p:nvCxnSpPr>
        <p:spPr>
          <a:xfrm flipH="1">
            <a:off x="8970216" y="4729655"/>
            <a:ext cx="410267" cy="1093567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2DCF115-6FC8-1343-88E0-DCBAB1433B96}"/>
              </a:ext>
            </a:extLst>
          </p:cNvPr>
          <p:cNvSpPr txBox="1"/>
          <p:nvPr/>
        </p:nvSpPr>
        <p:spPr>
          <a:xfrm>
            <a:off x="9064991" y="3694877"/>
            <a:ext cx="26545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Pass </a:t>
            </a:r>
            <a:r>
              <a:rPr lang="en-US" sz="2400" dirty="0" err="1">
                <a:solidFill>
                  <a:schemeClr val="bg1"/>
                </a:solidFill>
              </a:rPr>
              <a:t>addDeveloper</a:t>
            </a:r>
            <a:r>
              <a:rPr lang="en-US" sz="2400" dirty="0">
                <a:solidFill>
                  <a:schemeClr val="bg1"/>
                </a:solidFill>
              </a:rPr>
              <a:t> as prop</a:t>
            </a:r>
          </a:p>
        </p:txBody>
      </p:sp>
    </p:spTree>
    <p:extLst>
      <p:ext uri="{BB962C8B-B14F-4D97-AF65-F5344CB8AC3E}">
        <p14:creationId xmlns:p14="http://schemas.microsoft.com/office/powerpoint/2010/main" val="1404277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775EBF9-83DD-E046-A1C3-D8135DF59A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3955" y="-1"/>
            <a:ext cx="6246679" cy="695259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9E3022D-5A8B-774C-B7F5-C80BA0A83D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198944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BE95FFE-88C8-3943-96E7-AC1D039E41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7468" y="457200"/>
            <a:ext cx="9354206" cy="607259"/>
          </a:xfr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dirty="0"/>
              <a:t>Finished product</a:t>
            </a:r>
          </a:p>
        </p:txBody>
      </p:sp>
    </p:spTree>
    <p:extLst>
      <p:ext uri="{BB962C8B-B14F-4D97-AF65-F5344CB8AC3E}">
        <p14:creationId xmlns:p14="http://schemas.microsoft.com/office/powerpoint/2010/main" val="18249339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>
          <a:xfrm>
            <a:off x="31448" y="2717800"/>
            <a:ext cx="12177485" cy="748988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On Your Own</a:t>
            </a:r>
            <a:endParaRPr lang="en-US" sz="2133" dirty="0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754182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B86F7-7E54-CF4E-93ED-2C7C8AB57865}"/>
              </a:ext>
            </a:extLst>
          </p:cNvPr>
          <p:cNvSpPr txBox="1">
            <a:spLocks/>
          </p:cNvSpPr>
          <p:nvPr/>
        </p:nvSpPr>
        <p:spPr>
          <a:xfrm>
            <a:off x="497779" y="330261"/>
            <a:ext cx="11186220" cy="60725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On Your Own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05EAA6-999F-B144-979E-52A1424EE3D8}"/>
              </a:ext>
            </a:extLst>
          </p:cNvPr>
          <p:cNvSpPr txBox="1">
            <a:spLocks/>
          </p:cNvSpPr>
          <p:nvPr/>
        </p:nvSpPr>
        <p:spPr>
          <a:xfrm>
            <a:off x="1371231" y="1670265"/>
            <a:ext cx="9213173" cy="182528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42950" indent="-742950">
              <a:buFont typeface="Arial" panose="020B0604020202020204" pitchFamily="34" charset="0"/>
              <a:buAutoNum type="arabicPeriod"/>
            </a:pP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 to </a:t>
            </a:r>
            <a:r>
              <a:rPr lang="en-US" dirty="0">
                <a:solidFill>
                  <a:srgbClr val="FFC0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https://github.com/Cognizant-React/todos-react</a:t>
            </a:r>
            <a:endParaRPr lang="en-US" dirty="0">
              <a:solidFill>
                <a:srgbClr val="FFC000"/>
              </a:solidFill>
            </a:endParaRPr>
          </a:p>
          <a:p>
            <a:pPr marL="742950" indent="-742950">
              <a:buFont typeface="Arial" panose="020B0604020202020204" pitchFamily="34" charset="0"/>
              <a:buAutoNum type="arabicPeriod"/>
            </a:pP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Follow the instructions in the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README.md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file to complete the project.</a:t>
            </a:r>
          </a:p>
        </p:txBody>
      </p:sp>
    </p:spTree>
    <p:extLst>
      <p:ext uri="{BB962C8B-B14F-4D97-AF65-F5344CB8AC3E}">
        <p14:creationId xmlns:p14="http://schemas.microsoft.com/office/powerpoint/2010/main" val="3918499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36730" y="18148"/>
            <a:ext cx="11186220" cy="607259"/>
          </a:xfrm>
        </p:spPr>
        <p:txBody>
          <a:bodyPr/>
          <a:lstStyle/>
          <a:p>
            <a:pPr algn="ctr"/>
            <a:r>
              <a:rPr lang="en-US" dirty="0"/>
              <a:t>Review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B9BFFD5-501D-424A-804E-56C0D59D6638}"/>
              </a:ext>
            </a:extLst>
          </p:cNvPr>
          <p:cNvSpPr txBox="1"/>
          <p:nvPr/>
        </p:nvSpPr>
        <p:spPr>
          <a:xfrm>
            <a:off x="614555" y="1498600"/>
            <a:ext cx="11186220" cy="3352800"/>
          </a:xfrm>
          <a:prstGeom prst="rect">
            <a:avLst/>
          </a:prstGeom>
        </p:spPr>
        <p:txBody>
          <a:bodyPr vert="horz">
            <a:normAutofit/>
          </a:bodyPr>
          <a:lstStyle>
            <a:defPPr>
              <a:defRPr lang="en-US"/>
            </a:defPPr>
            <a:lvl1pPr indent="0" defTabSz="457200">
              <a:spcBef>
                <a:spcPct val="20000"/>
              </a:spcBef>
              <a:buFont typeface="Arial"/>
              <a:buNone/>
              <a:defRPr sz="2800" baseline="0">
                <a:solidFill>
                  <a:schemeClr val="bg2"/>
                </a:solidFill>
              </a:defRPr>
            </a:lvl1pPr>
            <a:lvl2pPr marL="228600" indent="-227013" defTabSz="457200">
              <a:spcBef>
                <a:spcPct val="20000"/>
              </a:spcBef>
              <a:buClr>
                <a:schemeClr val="accent2"/>
              </a:buClr>
              <a:buFont typeface="Arial"/>
              <a:buChar char="•"/>
              <a:defRPr sz="2400">
                <a:solidFill>
                  <a:schemeClr val="bg2"/>
                </a:solidFill>
              </a:defRPr>
            </a:lvl2pPr>
            <a:lvl3pPr marL="287338" indent="-166688" defTabSz="457200">
              <a:spcBef>
                <a:spcPct val="20000"/>
              </a:spcBef>
              <a:buClr>
                <a:schemeClr val="accent2"/>
              </a:buClr>
              <a:buFont typeface="Arial"/>
              <a:buChar char="•"/>
              <a:defRPr sz="2000">
                <a:solidFill>
                  <a:schemeClr val="bg2"/>
                </a:solidFill>
              </a:defRPr>
            </a:lvl3pPr>
            <a:lvl4pPr marL="393700" indent="-176213" defTabSz="457200">
              <a:spcBef>
                <a:spcPct val="20000"/>
              </a:spcBef>
              <a:buClr>
                <a:schemeClr val="accent2"/>
              </a:buClr>
              <a:buFont typeface="Arial"/>
              <a:buChar char="•"/>
              <a:defRPr>
                <a:solidFill>
                  <a:schemeClr val="bg2"/>
                </a:solidFill>
              </a:defRPr>
            </a:lvl4pPr>
            <a:lvl5pPr marL="512763" indent="-176213" defTabSz="457200">
              <a:spcBef>
                <a:spcPct val="20000"/>
              </a:spcBef>
              <a:buClr>
                <a:schemeClr val="accent2"/>
              </a:buClr>
              <a:buFont typeface="Arial"/>
              <a:buChar char="•"/>
              <a:defRPr>
                <a:solidFill>
                  <a:schemeClr val="bg2"/>
                </a:solidFill>
              </a:defRPr>
            </a:lvl5pPr>
            <a:lvl6pPr marL="2514600" indent="-228600" defTabSz="457200">
              <a:spcBef>
                <a:spcPct val="20000"/>
              </a:spcBef>
              <a:buFont typeface="Arial"/>
              <a:buChar char="•"/>
              <a:defRPr sz="2000"/>
            </a:lvl6pPr>
            <a:lvl7pPr marL="2971800" indent="-228600" defTabSz="457200">
              <a:spcBef>
                <a:spcPct val="20000"/>
              </a:spcBef>
              <a:buFont typeface="Arial"/>
              <a:buChar char="•"/>
              <a:defRPr sz="2000"/>
            </a:lvl7pPr>
            <a:lvl8pPr marL="3429000" indent="-228600" defTabSz="457200">
              <a:spcBef>
                <a:spcPct val="20000"/>
              </a:spcBef>
              <a:buFont typeface="Arial"/>
              <a:buChar char="•"/>
              <a:defRPr sz="2000"/>
            </a:lvl8pPr>
            <a:lvl9pPr marL="3886200" indent="-228600" defTabSz="457200">
              <a:spcBef>
                <a:spcPct val="20000"/>
              </a:spcBef>
              <a:buFont typeface="Arial"/>
              <a:buChar char="•"/>
              <a:defRPr sz="2000"/>
            </a:lvl9pPr>
          </a:lstStyle>
          <a:p>
            <a:pPr marL="609585" indent="-609585">
              <a:buFont typeface="Arial" panose="020B0604020202020204" pitchFamily="34" charset="0"/>
              <a:buChar char="•"/>
            </a:pPr>
            <a:r>
              <a:rPr lang="en-US" sz="3733" dirty="0"/>
              <a:t>Event Handling</a:t>
            </a:r>
          </a:p>
          <a:p>
            <a:pPr marL="609585" indent="-609585">
              <a:buFont typeface="Arial" panose="020B0604020202020204" pitchFamily="34" charset="0"/>
              <a:buChar char="•"/>
            </a:pPr>
            <a:r>
              <a:rPr lang="en-US" sz="3733" dirty="0"/>
              <a:t>Updating State</a:t>
            </a:r>
          </a:p>
          <a:p>
            <a:pPr marL="609585" indent="-609585">
              <a:buFont typeface="Arial" panose="020B0604020202020204" pitchFamily="34" charset="0"/>
              <a:buChar char="•"/>
            </a:pPr>
            <a:r>
              <a:rPr lang="en-US" sz="3733" dirty="0"/>
              <a:t>Binding and ‘this’</a:t>
            </a:r>
          </a:p>
          <a:p>
            <a:pPr marL="609585" indent="-609585">
              <a:buFont typeface="Arial" panose="020B0604020202020204" pitchFamily="34" charset="0"/>
              <a:buChar char="•"/>
            </a:pPr>
            <a:r>
              <a:rPr lang="en-US" sz="3733" dirty="0"/>
              <a:t>Forms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44763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962400" y="76200"/>
            <a:ext cx="3454400" cy="628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623"/>
              </a:lnSpc>
            </a:pPr>
            <a:r>
              <a:rPr lang="en-US" sz="32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Practice Check</a:t>
            </a:r>
          </a:p>
        </p:txBody>
      </p:sp>
      <p:sp>
        <p:nvSpPr>
          <p:cNvPr id="6" name="Rectangle 5"/>
          <p:cNvSpPr/>
          <p:nvPr/>
        </p:nvSpPr>
        <p:spPr>
          <a:xfrm>
            <a:off x="304800" y="685800"/>
            <a:ext cx="11277600" cy="52024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867" dirty="0">
              <a:solidFill>
                <a:schemeClr val="bg1">
                  <a:lumMod val="85000"/>
                </a:schemeClr>
              </a:solidFill>
            </a:endParaRPr>
          </a:p>
          <a:p>
            <a:pPr marL="457189" indent="-457189">
              <a:spcAft>
                <a:spcPts val="800"/>
              </a:spcAft>
              <a:buFont typeface="+mj-lt"/>
              <a:buAutoNum type="arabicPeriod"/>
            </a:pPr>
            <a:r>
              <a:rPr lang="en-US" sz="1867" dirty="0">
                <a:solidFill>
                  <a:schemeClr val="bg1">
                    <a:lumMod val="85000"/>
                  </a:schemeClr>
                </a:solidFill>
              </a:rPr>
              <a:t>Which of these are applicable in the context of React?</a:t>
            </a:r>
          </a:p>
          <a:p>
            <a:pPr lvl="1">
              <a:spcAft>
                <a:spcPts val="800"/>
              </a:spcAft>
            </a:pPr>
            <a:r>
              <a:rPr lang="en-US" sz="1867" dirty="0">
                <a:solidFill>
                  <a:schemeClr val="bg1">
                    <a:lumMod val="85000"/>
                  </a:schemeClr>
                </a:solidFill>
              </a:rPr>
              <a:t>I React uses virtual DOM which represents the react elements, state and so on</a:t>
            </a:r>
          </a:p>
          <a:p>
            <a:pPr lvl="1">
              <a:spcAft>
                <a:spcPts val="800"/>
              </a:spcAft>
            </a:pPr>
            <a:r>
              <a:rPr lang="en-US" sz="1867" dirty="0">
                <a:solidFill>
                  <a:schemeClr val="bg1">
                    <a:lumMod val="85000"/>
                  </a:schemeClr>
                </a:solidFill>
              </a:rPr>
              <a:t>II In React, state is immutable and can be updated with </a:t>
            </a:r>
            <a:r>
              <a:rPr lang="en-US" sz="1867" dirty="0" err="1">
                <a:solidFill>
                  <a:schemeClr val="bg1">
                    <a:lumMod val="85000"/>
                  </a:schemeClr>
                </a:solidFill>
              </a:rPr>
              <a:t>setState</a:t>
            </a:r>
            <a:r>
              <a:rPr lang="en-US" sz="1867" dirty="0">
                <a:solidFill>
                  <a:schemeClr val="bg1">
                    <a:lumMod val="85000"/>
                  </a:schemeClr>
                </a:solidFill>
              </a:rPr>
              <a:t> method</a:t>
            </a:r>
          </a:p>
          <a:p>
            <a:pPr lvl="1">
              <a:spcAft>
                <a:spcPts val="800"/>
              </a:spcAft>
            </a:pPr>
            <a:r>
              <a:rPr lang="en-US" sz="1867" dirty="0">
                <a:solidFill>
                  <a:schemeClr val="bg1">
                    <a:lumMod val="85000"/>
                  </a:schemeClr>
                </a:solidFill>
              </a:rPr>
              <a:t>III In React, props are mutable.</a:t>
            </a:r>
          </a:p>
          <a:p>
            <a:pPr lvl="1">
              <a:spcAft>
                <a:spcPts val="800"/>
              </a:spcAft>
            </a:pPr>
            <a:r>
              <a:rPr lang="en-US" sz="1867" dirty="0">
                <a:solidFill>
                  <a:schemeClr val="bg1">
                    <a:lumMod val="85000"/>
                  </a:schemeClr>
                </a:solidFill>
              </a:rPr>
              <a:t>IV React can be rendered on server side</a:t>
            </a:r>
          </a:p>
          <a:p>
            <a:pPr marL="457189" indent="-457189">
              <a:buFont typeface="+mj-lt"/>
              <a:buAutoNum type="arabicPeriod"/>
            </a:pPr>
            <a:endParaRPr lang="en-US" sz="1867" dirty="0">
              <a:solidFill>
                <a:schemeClr val="bg1">
                  <a:lumMod val="85000"/>
                </a:schemeClr>
              </a:solidFill>
            </a:endParaRPr>
          </a:p>
          <a:p>
            <a:pPr marL="1066773" lvl="1" indent="-457189">
              <a:buFont typeface="+mj-lt"/>
              <a:buAutoNum type="alphaUcPeriod"/>
            </a:pPr>
            <a:r>
              <a:rPr lang="en-US" sz="1867" dirty="0">
                <a:solidFill>
                  <a:schemeClr val="bg1">
                    <a:lumMod val="85000"/>
                  </a:schemeClr>
                </a:solidFill>
              </a:rPr>
              <a:t>I, II, III, and IV</a:t>
            </a:r>
          </a:p>
          <a:p>
            <a:pPr marL="1066773" lvl="1" indent="-457189">
              <a:buFont typeface="+mj-lt"/>
              <a:buAutoNum type="alphaUcPeriod"/>
            </a:pPr>
            <a:r>
              <a:rPr lang="en-US" sz="1867" dirty="0">
                <a:solidFill>
                  <a:schemeClr val="bg1">
                    <a:lumMod val="85000"/>
                  </a:schemeClr>
                </a:solidFill>
              </a:rPr>
              <a:t>I and III</a:t>
            </a:r>
          </a:p>
          <a:p>
            <a:pPr marL="1066773" lvl="1" indent="-457189">
              <a:buFont typeface="+mj-lt"/>
              <a:buAutoNum type="alphaUcPeriod"/>
            </a:pPr>
            <a:r>
              <a:rPr lang="en-US" sz="1867" dirty="0">
                <a:solidFill>
                  <a:schemeClr val="bg1">
                    <a:lumMod val="85000"/>
                  </a:schemeClr>
                </a:solidFill>
              </a:rPr>
              <a:t>I and II</a:t>
            </a:r>
          </a:p>
          <a:p>
            <a:pPr marL="1066773" lvl="1" indent="-457189">
              <a:buFont typeface="+mj-lt"/>
              <a:buAutoNum type="alphaUcPeriod"/>
            </a:pPr>
            <a:r>
              <a:rPr lang="en-US" sz="1867" dirty="0">
                <a:solidFill>
                  <a:schemeClr val="bg1">
                    <a:lumMod val="85000"/>
                  </a:schemeClr>
                </a:solidFill>
              </a:rPr>
              <a:t>I, II, and IV</a:t>
            </a:r>
          </a:p>
          <a:p>
            <a:pPr marL="457189" indent="-457189">
              <a:buFont typeface="+mj-lt"/>
              <a:buAutoNum type="arabicPeriod"/>
            </a:pPr>
            <a:endParaRPr lang="en-US" sz="1867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sz="1867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sz="1867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sz="1867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sz="1867" dirty="0">
              <a:solidFill>
                <a:schemeClr val="bg1">
                  <a:lumMod val="85000"/>
                </a:schemeClr>
              </a:solidFill>
              <a:latin typeface="Merriweather Sans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92" t="18144" r="27671" b="16102"/>
          <a:stretch/>
        </p:blipFill>
        <p:spPr>
          <a:xfrm>
            <a:off x="10261600" y="4294688"/>
            <a:ext cx="1887256" cy="258871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085005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962400" y="76200"/>
            <a:ext cx="3454400" cy="628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623"/>
              </a:lnSpc>
            </a:pPr>
            <a:r>
              <a:rPr lang="en-US" sz="32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Practice Check</a:t>
            </a:r>
          </a:p>
        </p:txBody>
      </p:sp>
      <p:sp>
        <p:nvSpPr>
          <p:cNvPr id="6" name="Rectangle 5"/>
          <p:cNvSpPr/>
          <p:nvPr/>
        </p:nvSpPr>
        <p:spPr>
          <a:xfrm>
            <a:off x="304800" y="685800"/>
            <a:ext cx="11277600" cy="52024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867" dirty="0">
              <a:solidFill>
                <a:schemeClr val="bg1">
                  <a:lumMod val="85000"/>
                </a:schemeClr>
              </a:solidFill>
            </a:endParaRPr>
          </a:p>
          <a:p>
            <a:pPr>
              <a:spcAft>
                <a:spcPts val="800"/>
              </a:spcAft>
            </a:pPr>
            <a:r>
              <a:rPr lang="en-US" sz="1867" dirty="0">
                <a:solidFill>
                  <a:schemeClr val="bg1">
                    <a:lumMod val="85000"/>
                  </a:schemeClr>
                </a:solidFill>
              </a:rPr>
              <a:t>2.   Which of these are applicable in the context of React state?</a:t>
            </a:r>
          </a:p>
          <a:p>
            <a:pPr lvl="1">
              <a:spcAft>
                <a:spcPts val="800"/>
              </a:spcAft>
            </a:pPr>
            <a:r>
              <a:rPr lang="en-US" sz="1867" dirty="0">
                <a:solidFill>
                  <a:schemeClr val="bg1">
                    <a:lumMod val="85000"/>
                  </a:schemeClr>
                </a:solidFill>
              </a:rPr>
              <a:t>I State is the single source of truth in react</a:t>
            </a:r>
          </a:p>
          <a:p>
            <a:pPr lvl="1">
              <a:spcAft>
                <a:spcPts val="800"/>
              </a:spcAft>
            </a:pPr>
            <a:r>
              <a:rPr lang="en-US" sz="1867" dirty="0">
                <a:solidFill>
                  <a:schemeClr val="bg1">
                    <a:lumMod val="85000"/>
                  </a:schemeClr>
                </a:solidFill>
              </a:rPr>
              <a:t>II When state changes it is always guaranteed that render method is called.</a:t>
            </a:r>
          </a:p>
          <a:p>
            <a:pPr lvl="1">
              <a:spcAft>
                <a:spcPts val="800"/>
              </a:spcAft>
            </a:pPr>
            <a:r>
              <a:rPr lang="en-US" sz="1867" dirty="0">
                <a:solidFill>
                  <a:schemeClr val="bg1">
                    <a:lumMod val="85000"/>
                  </a:schemeClr>
                </a:solidFill>
              </a:rPr>
              <a:t>III Passing state as props follows top-down data flow.</a:t>
            </a:r>
          </a:p>
          <a:p>
            <a:pPr lvl="1">
              <a:spcAft>
                <a:spcPts val="800"/>
              </a:spcAft>
            </a:pPr>
            <a:r>
              <a:rPr lang="en-US" sz="1867" dirty="0">
                <a:solidFill>
                  <a:schemeClr val="bg1">
                    <a:lumMod val="85000"/>
                  </a:schemeClr>
                </a:solidFill>
              </a:rPr>
              <a:t>IV </a:t>
            </a:r>
            <a:r>
              <a:rPr lang="en-US" sz="1867" dirty="0" err="1">
                <a:solidFill>
                  <a:schemeClr val="bg1">
                    <a:lumMod val="85000"/>
                  </a:schemeClr>
                </a:solidFill>
              </a:rPr>
              <a:t>setState</a:t>
            </a:r>
            <a:r>
              <a:rPr lang="en-US" sz="1867" dirty="0">
                <a:solidFill>
                  <a:schemeClr val="bg1">
                    <a:lumMod val="85000"/>
                  </a:schemeClr>
                </a:solidFill>
              </a:rPr>
              <a:t>() can be used </a:t>
            </a:r>
            <a:r>
              <a:rPr lang="en-US" sz="1867">
                <a:solidFill>
                  <a:schemeClr val="bg1">
                    <a:lumMod val="85000"/>
                  </a:schemeClr>
                </a:solidFill>
              </a:rPr>
              <a:t>in render() </a:t>
            </a:r>
            <a:r>
              <a:rPr lang="en-US" sz="1867" dirty="0">
                <a:solidFill>
                  <a:schemeClr val="bg1">
                    <a:lumMod val="85000"/>
                  </a:schemeClr>
                </a:solidFill>
              </a:rPr>
              <a:t>method to update state.</a:t>
            </a:r>
          </a:p>
          <a:p>
            <a:pPr marL="457189" indent="-457189">
              <a:buFont typeface="+mj-lt"/>
              <a:buAutoNum type="arabicPeriod"/>
            </a:pPr>
            <a:endParaRPr lang="en-US" sz="1867" dirty="0">
              <a:solidFill>
                <a:schemeClr val="bg1">
                  <a:lumMod val="85000"/>
                </a:schemeClr>
              </a:solidFill>
            </a:endParaRPr>
          </a:p>
          <a:p>
            <a:pPr marL="1066773" lvl="1" indent="-457189">
              <a:buFont typeface="+mj-lt"/>
              <a:buAutoNum type="alphaUcPeriod"/>
            </a:pPr>
            <a:r>
              <a:rPr lang="en-US" sz="1867" dirty="0">
                <a:solidFill>
                  <a:schemeClr val="bg1">
                    <a:lumMod val="85000"/>
                  </a:schemeClr>
                </a:solidFill>
              </a:rPr>
              <a:t>I, II, and III</a:t>
            </a:r>
          </a:p>
          <a:p>
            <a:pPr marL="1066773" lvl="1" indent="-457189">
              <a:buFont typeface="+mj-lt"/>
              <a:buAutoNum type="alphaUcPeriod"/>
            </a:pPr>
            <a:r>
              <a:rPr lang="en-US" sz="1867" dirty="0">
                <a:solidFill>
                  <a:schemeClr val="bg1">
                    <a:lumMod val="85000"/>
                  </a:schemeClr>
                </a:solidFill>
              </a:rPr>
              <a:t>I and III</a:t>
            </a:r>
          </a:p>
          <a:p>
            <a:pPr marL="1066773" lvl="1" indent="-457189">
              <a:buFont typeface="+mj-lt"/>
              <a:buAutoNum type="alphaUcPeriod"/>
            </a:pPr>
            <a:r>
              <a:rPr lang="en-US" sz="1867" dirty="0">
                <a:solidFill>
                  <a:schemeClr val="bg1">
                    <a:lumMod val="85000"/>
                  </a:schemeClr>
                </a:solidFill>
              </a:rPr>
              <a:t>I and II</a:t>
            </a:r>
          </a:p>
          <a:p>
            <a:pPr marL="1066773" lvl="1" indent="-457189">
              <a:buFont typeface="+mj-lt"/>
              <a:buAutoNum type="alphaUcPeriod"/>
            </a:pPr>
            <a:r>
              <a:rPr lang="en-US" sz="1867" dirty="0">
                <a:solidFill>
                  <a:schemeClr val="bg1">
                    <a:lumMod val="85000"/>
                  </a:schemeClr>
                </a:solidFill>
              </a:rPr>
              <a:t>I, II, III, and IV</a:t>
            </a:r>
          </a:p>
          <a:p>
            <a:pPr marL="457189" indent="-457189">
              <a:buFont typeface="+mj-lt"/>
              <a:buAutoNum type="arabicPeriod"/>
            </a:pPr>
            <a:endParaRPr lang="en-US" sz="1867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sz="1867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sz="1867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sz="1867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sz="1867" dirty="0">
              <a:solidFill>
                <a:schemeClr val="bg1">
                  <a:lumMod val="85000"/>
                </a:schemeClr>
              </a:solidFill>
              <a:latin typeface="Merriweather Sans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92" t="18144" r="27671" b="16102"/>
          <a:stretch/>
        </p:blipFill>
        <p:spPr>
          <a:xfrm>
            <a:off x="10261600" y="4294688"/>
            <a:ext cx="1887256" cy="258871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0546200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Objective: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507999" y="1137830"/>
            <a:ext cx="11176004" cy="3638451"/>
          </a:xfrm>
        </p:spPr>
        <p:txBody>
          <a:bodyPr>
            <a:normAutofit/>
          </a:bodyPr>
          <a:lstStyle/>
          <a:p>
            <a:r>
              <a:rPr lang="en-US" sz="2400" dirty="0"/>
              <a:t>At the end this 120 min session, you will be able to</a:t>
            </a:r>
          </a:p>
          <a:p>
            <a:endParaRPr lang="en-US" sz="2400" dirty="0"/>
          </a:p>
          <a:p>
            <a:pPr marL="609585" indent="-609585">
              <a:buFont typeface="Wingdings" panose="05000000000000000000" pitchFamily="2" charset="2"/>
              <a:buChar char="Ø"/>
            </a:pPr>
            <a:r>
              <a:rPr lang="en-US" sz="2400" dirty="0"/>
              <a:t>Handle DOM events with React components</a:t>
            </a:r>
          </a:p>
          <a:p>
            <a:pPr marL="609585" indent="-609585">
              <a:buFont typeface="Wingdings" panose="05000000000000000000" pitchFamily="2" charset="2"/>
              <a:buChar char="Ø"/>
            </a:pPr>
            <a:r>
              <a:rPr lang="en-US" sz="2400" dirty="0"/>
              <a:t>Update the state of a component</a:t>
            </a:r>
          </a:p>
          <a:p>
            <a:pPr marL="609585" indent="-609585">
              <a:buFont typeface="Wingdings" panose="05000000000000000000" pitchFamily="2" charset="2"/>
              <a:buChar char="Ø"/>
            </a:pPr>
            <a:r>
              <a:rPr lang="en-US" sz="2400" dirty="0"/>
              <a:t>Describe the rules of ‘this’ as applied to binding</a:t>
            </a:r>
          </a:p>
          <a:p>
            <a:pPr marL="609585" indent="-609585">
              <a:buFont typeface="Wingdings" panose="05000000000000000000" pitchFamily="2" charset="2"/>
              <a:buChar char="Ø"/>
            </a:pPr>
            <a:r>
              <a:rPr lang="en-US" sz="2400" dirty="0"/>
              <a:t>Create a form and handle its change</a:t>
            </a:r>
          </a:p>
          <a:p>
            <a:endParaRPr lang="en-US" sz="24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83380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E2D3F"/>
            </a:gs>
            <a:gs pos="100000">
              <a:srgbClr val="0A0D16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What are the challenges to the way React events </a:t>
            </a:r>
            <a:r>
              <a:rPr lang="en-US"/>
              <a:t>are handled?</a:t>
            </a:r>
            <a:endParaRPr lang="en-US" dirty="0"/>
          </a:p>
          <a:p>
            <a:r>
              <a:rPr lang="en-US" dirty="0"/>
              <a:t>What are the benefits?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393650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756779" y="1530752"/>
            <a:ext cx="8521540" cy="24316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1600"/>
              </a:spcAft>
            </a:pPr>
            <a:r>
              <a:rPr lang="en-US" sz="3200" b="1" dirty="0">
                <a:solidFill>
                  <a:schemeClr val="bg1">
                    <a:lumMod val="85000"/>
                  </a:schemeClr>
                </a:solidFill>
              </a:rPr>
              <a:t>Benefits</a:t>
            </a:r>
          </a:p>
          <a:p>
            <a:pPr marL="685749" indent="-228594">
              <a:buFont typeface="Arial" panose="020B0604020202020204" pitchFamily="34" charset="0"/>
              <a:buChar char="•"/>
            </a:pPr>
            <a:r>
              <a:rPr lang="en-US" sz="2667" dirty="0">
                <a:solidFill>
                  <a:srgbClr val="C4E3B0"/>
                </a:solidFill>
              </a:rPr>
              <a:t>Must-know for React development</a:t>
            </a:r>
          </a:p>
          <a:p>
            <a:pPr marL="685749" indent="-228594">
              <a:buFont typeface="Arial" panose="020B0604020202020204" pitchFamily="34" charset="0"/>
              <a:buChar char="•"/>
            </a:pPr>
            <a:r>
              <a:rPr lang="en-US" sz="2667" dirty="0">
                <a:solidFill>
                  <a:srgbClr val="C4E3B0"/>
                </a:solidFill>
              </a:rPr>
              <a:t>State changes often in applications</a:t>
            </a:r>
          </a:p>
          <a:p>
            <a:pPr marL="685749" indent="-228594">
              <a:buFont typeface="Arial" panose="020B0604020202020204" pitchFamily="34" charset="0"/>
              <a:buChar char="•"/>
            </a:pPr>
            <a:r>
              <a:rPr lang="en-US" sz="2667" dirty="0">
                <a:solidFill>
                  <a:srgbClr val="C4E3B0"/>
                </a:solidFill>
              </a:rPr>
              <a:t>State changes are often a result of events that a user raises in the DOM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1969335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17601" y="1600200"/>
            <a:ext cx="4821529" cy="914400"/>
          </a:xfrm>
        </p:spPr>
        <p:txBody>
          <a:bodyPr>
            <a:noAutofit/>
          </a:bodyPr>
          <a:lstStyle/>
          <a:p>
            <a:r>
              <a:rPr lang="en-US" sz="5867" dirty="0">
                <a:solidFill>
                  <a:schemeClr val="bg1">
                    <a:lumMod val="85000"/>
                  </a:schemeClr>
                </a:solidFill>
              </a:rPr>
              <a:t>Thank You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66030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949873-B026-DD4B-B8B8-08C27A5F86AB}"/>
              </a:ext>
            </a:extLst>
          </p:cNvPr>
          <p:cNvSpPr/>
          <p:nvPr/>
        </p:nvSpPr>
        <p:spPr>
          <a:xfrm>
            <a:off x="1895676" y="1704372"/>
            <a:ext cx="8521540" cy="25135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1600"/>
              </a:spcAft>
            </a:pPr>
            <a:r>
              <a:rPr lang="en-US" sz="3200" b="1" dirty="0">
                <a:solidFill>
                  <a:schemeClr val="bg1">
                    <a:lumMod val="85000"/>
                  </a:schemeClr>
                </a:solidFill>
              </a:rPr>
              <a:t>Key Topics</a:t>
            </a:r>
            <a:endParaRPr lang="en-US" sz="2800" dirty="0">
              <a:solidFill>
                <a:srgbClr val="C4E3B0"/>
              </a:solidFill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C4E3B0"/>
                </a:solidFill>
              </a:rPr>
              <a:t>Event Handling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C4E3B0"/>
                </a:solidFill>
              </a:rPr>
              <a:t>Update State with </a:t>
            </a:r>
            <a:r>
              <a:rPr lang="en-US" sz="2800" dirty="0" err="1">
                <a:solidFill>
                  <a:srgbClr val="C4E3B0"/>
                </a:solidFill>
              </a:rPr>
              <a:t>setState</a:t>
            </a:r>
            <a:r>
              <a:rPr lang="en-US" sz="2800" dirty="0">
                <a:solidFill>
                  <a:srgbClr val="C4E3B0"/>
                </a:solidFill>
              </a:rPr>
              <a:t>()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C4E3B0"/>
                </a:solidFill>
              </a:rPr>
              <a:t>Binding and ‘this’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C4E3B0"/>
                </a:solidFill>
              </a:rPr>
              <a:t>Forms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678599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>
          <a:xfrm>
            <a:off x="0" y="2616200"/>
            <a:ext cx="12177485" cy="748988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Event Handling</a:t>
            </a:r>
            <a:endParaRPr lang="en-US" sz="2133" dirty="0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045851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763D6-E62B-8A45-80CE-AF99BF211A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Handling Events in React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8BBFAF-82FE-E04C-8892-45F5559A30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Use regular DOM event names in camelCase as a prop name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Set to regular function Or use fat arrow syntax</a:t>
            </a:r>
          </a:p>
        </p:txBody>
      </p:sp>
    </p:spTree>
    <p:extLst>
      <p:ext uri="{BB962C8B-B14F-4D97-AF65-F5344CB8AC3E}">
        <p14:creationId xmlns:p14="http://schemas.microsoft.com/office/powerpoint/2010/main" val="42601338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9D998558-735C-034C-8E66-B456510199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8839" y="0"/>
            <a:ext cx="8893215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7A8C62F-3DAE-924D-95F6-368DCAED037F}"/>
              </a:ext>
            </a:extLst>
          </p:cNvPr>
          <p:cNvSpPr txBox="1"/>
          <p:nvPr/>
        </p:nvSpPr>
        <p:spPr>
          <a:xfrm>
            <a:off x="8059470" y="6198518"/>
            <a:ext cx="2251946" cy="369332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400" dirty="0">
                <a:solidFill>
                  <a:schemeClr val="bg1"/>
                </a:solidFill>
              </a:rPr>
              <a:t>Since JSX, use { }</a:t>
            </a: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618B9904-E4DE-9A45-9F0E-1CF862957466}"/>
              </a:ext>
            </a:extLst>
          </p:cNvPr>
          <p:cNvSpPr/>
          <p:nvPr/>
        </p:nvSpPr>
        <p:spPr>
          <a:xfrm rot="16200000">
            <a:off x="4546793" y="5513122"/>
            <a:ext cx="510395" cy="280098"/>
          </a:xfrm>
          <a:prstGeom prst="rightArrow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910583-075C-BD41-8573-3FE0C205B59E}"/>
              </a:ext>
            </a:extLst>
          </p:cNvPr>
          <p:cNvSpPr txBox="1"/>
          <p:nvPr/>
        </p:nvSpPr>
        <p:spPr>
          <a:xfrm>
            <a:off x="3587802" y="6013852"/>
            <a:ext cx="2378283" cy="369332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400" dirty="0">
                <a:solidFill>
                  <a:schemeClr val="bg1"/>
                </a:solidFill>
              </a:rPr>
              <a:t>camelCase </a:t>
            </a:r>
            <a:r>
              <a:rPr lang="en-US" sz="2400" dirty="0" err="1">
                <a:solidFill>
                  <a:schemeClr val="bg1"/>
                </a:solidFill>
              </a:rPr>
              <a:t>onClick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BB8F7182-F46D-5C48-970D-CF03D43390BF}"/>
              </a:ext>
            </a:extLst>
          </p:cNvPr>
          <p:cNvSpPr/>
          <p:nvPr/>
        </p:nvSpPr>
        <p:spPr>
          <a:xfrm rot="14093368">
            <a:off x="7170946" y="5723253"/>
            <a:ext cx="911563" cy="223940"/>
          </a:xfrm>
          <a:prstGeom prst="rightArrow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6162015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06F744-2566-1645-8F36-D7B8B3720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Launched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65DD3A-9F84-4141-B13E-59C5B1E658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7375" y="2116006"/>
            <a:ext cx="8027039" cy="2470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36809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8695</TotalTime>
  <Words>999</Words>
  <Application>Microsoft Macintosh PowerPoint</Application>
  <PresentationFormat>Widescreen</PresentationFormat>
  <Paragraphs>159</Paragraphs>
  <Slides>40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9" baseType="lpstr">
      <vt:lpstr>Arial</vt:lpstr>
      <vt:lpstr>Calibri</vt:lpstr>
      <vt:lpstr>Calibri Light</vt:lpstr>
      <vt:lpstr>Courier New</vt:lpstr>
      <vt:lpstr>Merriweather Sans</vt:lpstr>
      <vt:lpstr>Segoe UI</vt:lpstr>
      <vt:lpstr>Times New Roman</vt:lpstr>
      <vt:lpstr>Wingdings</vt:lpstr>
      <vt:lpstr>Office Theme</vt:lpstr>
      <vt:lpstr>PowerPoint Presentation</vt:lpstr>
      <vt:lpstr>App Feature / Scenario</vt:lpstr>
      <vt:lpstr>Course Objective:</vt:lpstr>
      <vt:lpstr>PowerPoint Presentation</vt:lpstr>
      <vt:lpstr>PowerPoint Presentation</vt:lpstr>
      <vt:lpstr>PowerPoint Presentation</vt:lpstr>
      <vt:lpstr>Handling Events in React</vt:lpstr>
      <vt:lpstr>PowerPoint Presentation</vt:lpstr>
      <vt:lpstr>Launched</vt:lpstr>
      <vt:lpstr>https://reactjs.org/docs/events.html</vt:lpstr>
      <vt:lpstr>PowerPoint Presentation</vt:lpstr>
      <vt:lpstr>Update State with setState()</vt:lpstr>
      <vt:lpstr>Why?</vt:lpstr>
      <vt:lpstr>PowerPoint Presentation</vt:lpstr>
      <vt:lpstr>PowerPoint Presentation</vt:lpstr>
      <vt:lpstr>PowerPoint Presentation</vt:lpstr>
      <vt:lpstr>PowerPoint Presentation</vt:lpstr>
      <vt:lpstr>Binding ‘this’</vt:lpstr>
      <vt:lpstr>Alternate Syntax</vt:lpstr>
      <vt:lpstr>PowerPoint Presentation</vt:lpstr>
      <vt:lpstr>Controlled vs Uncontrolled</vt:lpstr>
      <vt:lpstr>Using Controlled Form Elements</vt:lpstr>
      <vt:lpstr>More on setState</vt:lpstr>
      <vt:lpstr>Code Along Practice – Adding a Developer Dynamically</vt:lpstr>
      <vt:lpstr>App.js</vt:lpstr>
      <vt:lpstr>DisplayBios Converted to Functional Component</vt:lpstr>
      <vt:lpstr>AddDeveloper  Class Component</vt:lpstr>
      <vt:lpstr>AddDeveloper  Class Component (continued)</vt:lpstr>
      <vt:lpstr> AddDeveloper  Class Component (continued)</vt:lpstr>
      <vt:lpstr>AddDeveloper  Class Component (continued)</vt:lpstr>
      <vt:lpstr>2. Add Component to App</vt:lpstr>
      <vt:lpstr>Finished product</vt:lpstr>
      <vt:lpstr>PowerPoint Presentation</vt:lpstr>
      <vt:lpstr>PowerPoint Presentation</vt:lpstr>
      <vt:lpstr>Review</vt:lpstr>
      <vt:lpstr>PowerPoint Presentation</vt:lpstr>
      <vt:lpstr>PowerPoint Presentation</vt:lpstr>
      <vt:lpstr>Course Objective: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Monroe, Jason (Cognizant)</dc:creator>
  <cp:lastModifiedBy>Monroe, Jason (Cognizant)</cp:lastModifiedBy>
  <cp:revision>81</cp:revision>
  <dcterms:created xsi:type="dcterms:W3CDTF">2019-12-05T00:16:50Z</dcterms:created>
  <dcterms:modified xsi:type="dcterms:W3CDTF">2020-06-11T01:15:45Z</dcterms:modified>
</cp:coreProperties>
</file>